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845" r:id="rId2"/>
  </p:sldMasterIdLst>
  <p:notesMasterIdLst>
    <p:notesMasterId r:id="rId38"/>
  </p:notesMasterIdLst>
  <p:sldIdLst>
    <p:sldId id="256" r:id="rId3"/>
    <p:sldId id="258" r:id="rId4"/>
    <p:sldId id="259" r:id="rId5"/>
    <p:sldId id="260" r:id="rId6"/>
    <p:sldId id="291" r:id="rId7"/>
    <p:sldId id="257" r:id="rId8"/>
    <p:sldId id="277" r:id="rId9"/>
    <p:sldId id="278" r:id="rId10"/>
    <p:sldId id="279" r:id="rId11"/>
    <p:sldId id="280" r:id="rId12"/>
    <p:sldId id="282" r:id="rId13"/>
    <p:sldId id="284" r:id="rId14"/>
    <p:sldId id="285" r:id="rId15"/>
    <p:sldId id="286" r:id="rId16"/>
    <p:sldId id="268" r:id="rId17"/>
    <p:sldId id="287" r:id="rId18"/>
    <p:sldId id="288" r:id="rId19"/>
    <p:sldId id="301" r:id="rId20"/>
    <p:sldId id="289" r:id="rId21"/>
    <p:sldId id="267" r:id="rId22"/>
    <p:sldId id="264" r:id="rId23"/>
    <p:sldId id="265" r:id="rId24"/>
    <p:sldId id="269" r:id="rId25"/>
    <p:sldId id="270" r:id="rId26"/>
    <p:sldId id="271" r:id="rId27"/>
    <p:sldId id="272" r:id="rId28"/>
    <p:sldId id="273" r:id="rId29"/>
    <p:sldId id="274" r:id="rId30"/>
    <p:sldId id="276" r:id="rId31"/>
    <p:sldId id="292" r:id="rId32"/>
    <p:sldId id="294" r:id="rId33"/>
    <p:sldId id="300" r:id="rId34"/>
    <p:sldId id="298" r:id="rId35"/>
    <p:sldId id="297" r:id="rId36"/>
    <p:sldId id="290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4"/>
    <p:penClr>
      <a:srgbClr val="FF0000"/>
    </p:penClr>
  </p:showPr>
  <p:clrMru>
    <a:srgbClr val="0033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3" autoAdjust="0"/>
    <p:restoredTop sz="83718" autoAdjust="0"/>
  </p:normalViewPr>
  <p:slideViewPr>
    <p:cSldViewPr>
      <p:cViewPr varScale="1">
        <p:scale>
          <a:sx n="44" d="100"/>
          <a:sy n="44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EC64A-5154-4534-962A-11C2E59C2099}" type="doc">
      <dgm:prSet loTypeId="urn:microsoft.com/office/officeart/2005/8/layout/hProcess4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CA7C3B-1E3B-4BCE-A73B-0405B0121848}" type="pres">
      <dgm:prSet presAssocID="{EF3EC64A-5154-4534-962A-11C2E59C20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6B9FB-3623-43B5-9554-EC2F1F3C892A}" type="pres">
      <dgm:prSet presAssocID="{EF3EC64A-5154-4534-962A-11C2E59C2099}" presName="tSp" presStyleCnt="0"/>
      <dgm:spPr/>
    </dgm:pt>
    <dgm:pt modelId="{04A873A3-1A09-4183-AFC2-C51FC61F98B8}" type="pres">
      <dgm:prSet presAssocID="{EF3EC64A-5154-4534-962A-11C2E59C2099}" presName="bSp" presStyleCnt="0"/>
      <dgm:spPr/>
    </dgm:pt>
    <dgm:pt modelId="{A5DD4C4A-C8CA-41BB-B3D2-0086037B47A5}" type="pres">
      <dgm:prSet presAssocID="{EF3EC64A-5154-4534-962A-11C2E59C2099}" presName="process" presStyleCnt="0"/>
      <dgm:spPr/>
    </dgm:pt>
  </dgm:ptLst>
  <dgm:cxnLst>
    <dgm:cxn modelId="{F5509CA3-AA24-42EA-B1A2-2F3FC4C8E3FA}" type="presOf" srcId="{EF3EC64A-5154-4534-962A-11C2E59C2099}" destId="{37CA7C3B-1E3B-4BCE-A73B-0405B0121848}" srcOrd="0" destOrd="0" presId="urn:microsoft.com/office/officeart/2005/8/layout/hProcess4"/>
    <dgm:cxn modelId="{803C64B3-B80B-4096-835B-1A52E96C11D7}" type="presParOf" srcId="{37CA7C3B-1E3B-4BCE-A73B-0405B0121848}" destId="{3FA6B9FB-3623-43B5-9554-EC2F1F3C892A}" srcOrd="0" destOrd="0" presId="urn:microsoft.com/office/officeart/2005/8/layout/hProcess4"/>
    <dgm:cxn modelId="{775786B0-CDE1-4E4A-9E4B-58CCCB3AE15F}" type="presParOf" srcId="{37CA7C3B-1E3B-4BCE-A73B-0405B0121848}" destId="{04A873A3-1A09-4183-AFC2-C51FC61F98B8}" srcOrd="1" destOrd="0" presId="urn:microsoft.com/office/officeart/2005/8/layout/hProcess4"/>
    <dgm:cxn modelId="{6548FF43-0CF2-4C96-AB20-15B956B63E5B}" type="presParOf" srcId="{37CA7C3B-1E3B-4BCE-A73B-0405B0121848}" destId="{A5DD4C4A-C8CA-41BB-B3D2-0086037B47A5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/>
      <dgm:spPr/>
      <dgm:t>
        <a:bodyPr/>
        <a:lstStyle/>
        <a:p>
          <a:r>
            <a:rPr lang="en-US" b="1" dirty="0" smtClean="0"/>
            <a:t>1917</a:t>
          </a:r>
          <a:r>
            <a:rPr lang="en-US" dirty="0" smtClean="0"/>
            <a:t>: Melvin Jones </a:t>
          </a:r>
          <a:r>
            <a:rPr lang="hr-HR" dirty="0" smtClean="0"/>
            <a:t>osnovao</a:t>
          </a:r>
          <a:r>
            <a:rPr lang="en-US" dirty="0" smtClean="0"/>
            <a:t> LCI.</a:t>
          </a:r>
        </a:p>
        <a:p>
          <a:endParaRPr lang="en-US" dirty="0" smtClean="0"/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>
        <a:ln w="28575"/>
      </dgm:spPr>
      <dgm:t>
        <a:bodyPr/>
        <a:lstStyle/>
        <a:p>
          <a:endParaRPr lang="en-US"/>
        </a:p>
      </dgm:t>
    </dgm:pt>
    <dgm:pt modelId="{E0F5A348-4F48-4C42-B2D6-CABED0DB6260}">
      <dgm:prSet phldrT="[Text]"/>
      <dgm:spPr/>
      <dgm:t>
        <a:bodyPr/>
        <a:lstStyle/>
        <a:p>
          <a:r>
            <a:rPr lang="en-US" b="1" dirty="0" smtClean="0"/>
            <a:t>1920</a:t>
          </a:r>
          <a:r>
            <a:rPr lang="en-US" dirty="0" smtClean="0"/>
            <a:t>: LCI </a:t>
          </a:r>
          <a:r>
            <a:rPr lang="hr-HR" dirty="0" smtClean="0"/>
            <a:t>postaje međunarodan s</a:t>
          </a:r>
          <a:r>
            <a:rPr lang="en-US" dirty="0" smtClean="0"/>
            <a:t> </a:t>
          </a:r>
          <a:r>
            <a:rPr lang="hr-HR" dirty="0" smtClean="0"/>
            <a:t>kanadskim klubom</a:t>
          </a:r>
          <a:r>
            <a:rPr lang="en-US" dirty="0" smtClean="0"/>
            <a:t>.</a:t>
          </a:r>
          <a:endParaRPr lang="en-US" dirty="0"/>
        </a:p>
      </dgm:t>
    </dgm:pt>
    <dgm:pt modelId="{4095E80D-0888-4E83-A2BA-0EDA5A0975D5}" type="parTrans" cxnId="{908BD57B-AB57-404F-A6FE-5D8D20623553}">
      <dgm:prSet/>
      <dgm:spPr/>
      <dgm:t>
        <a:bodyPr/>
        <a:lstStyle/>
        <a:p>
          <a:endParaRPr lang="en-US"/>
        </a:p>
      </dgm:t>
    </dgm:pt>
    <dgm:pt modelId="{574C00BC-BDFD-4D60-97D7-B54D6C0CEA67}" type="sibTrans" cxnId="{908BD57B-AB57-404F-A6FE-5D8D20623553}">
      <dgm:prSet/>
      <dgm:spPr>
        <a:ln w="28575"/>
      </dgm:spPr>
      <dgm:t>
        <a:bodyPr/>
        <a:lstStyle/>
        <a:p>
          <a:endParaRPr lang="en-US"/>
        </a:p>
      </dgm:t>
    </dgm:pt>
    <dgm:pt modelId="{7536F606-ED25-4E94-87C6-7BC181680A36}">
      <dgm:prSet phldrT="[Text]"/>
      <dgm:spPr/>
      <dgm:t>
        <a:bodyPr/>
        <a:lstStyle/>
        <a:p>
          <a:r>
            <a:rPr lang="en-US" b="1" dirty="0" smtClean="0"/>
            <a:t>1925</a:t>
          </a:r>
          <a:r>
            <a:rPr lang="en-US" dirty="0" smtClean="0"/>
            <a:t>: Helen Keller </a:t>
          </a:r>
          <a:r>
            <a:rPr lang="hr-HR" dirty="0" smtClean="0"/>
            <a:t>potiče</a:t>
          </a:r>
          <a:r>
            <a:rPr lang="en-US" dirty="0" smtClean="0"/>
            <a:t> Lions</a:t>
          </a:r>
          <a:r>
            <a:rPr lang="hr-HR" dirty="0" smtClean="0"/>
            <a:t>e</a:t>
          </a:r>
          <a:r>
            <a:rPr lang="en-US" dirty="0" smtClean="0"/>
            <a:t> </a:t>
          </a:r>
          <a:r>
            <a:rPr lang="hr-HR" dirty="0" smtClean="0"/>
            <a:t>da postanu</a:t>
          </a:r>
          <a:r>
            <a:rPr lang="en-US" dirty="0" smtClean="0"/>
            <a:t> “</a:t>
          </a:r>
          <a:r>
            <a:rPr lang="hr-HR" dirty="0" smtClean="0"/>
            <a:t>vitezovi slijepih</a:t>
          </a:r>
          <a:r>
            <a:rPr lang="en-US" dirty="0" smtClean="0"/>
            <a:t>.”</a:t>
          </a:r>
          <a:endParaRPr lang="en-US" dirty="0"/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>
        <a:ln w="28575"/>
      </dgm:spPr>
      <dgm:t>
        <a:bodyPr/>
        <a:lstStyle/>
        <a:p>
          <a:endParaRPr lang="en-US"/>
        </a:p>
      </dgm:t>
    </dgm:pt>
    <dgm:pt modelId="{FCBFD353-9693-4974-ACDA-25ED32FBB4AD}">
      <dgm:prSet phldrT="[Text]"/>
      <dgm:spPr/>
      <dgm:t>
        <a:bodyPr/>
        <a:lstStyle/>
        <a:p>
          <a:r>
            <a:rPr lang="en-US" b="1" dirty="0" smtClean="0"/>
            <a:t>1945</a:t>
          </a:r>
          <a:r>
            <a:rPr lang="en-US" dirty="0" smtClean="0"/>
            <a:t>: LCI </a:t>
          </a:r>
          <a:r>
            <a:rPr lang="hr-HR" dirty="0" smtClean="0"/>
            <a:t>pomaže napisati Povelju</a:t>
          </a:r>
          <a:r>
            <a:rPr lang="en-US" dirty="0" smtClean="0"/>
            <a:t> </a:t>
          </a:r>
          <a:r>
            <a:rPr lang="hr-HR" dirty="0" smtClean="0"/>
            <a:t>Ujedinjenih Naroda</a:t>
          </a:r>
          <a:r>
            <a:rPr lang="en-US" dirty="0" smtClean="0"/>
            <a:t>.</a:t>
          </a:r>
          <a:endParaRPr lang="en-US" dirty="0"/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>
        <a:ln w="28575"/>
      </dgm:spPr>
      <dgm:t>
        <a:bodyPr/>
        <a:lstStyle/>
        <a:p>
          <a:endParaRPr lang="en-US"/>
        </a:p>
      </dgm:t>
    </dgm:pt>
    <dgm:pt modelId="{73A1AD03-40F6-45E1-81AB-8F2F7CC469C9}">
      <dgm:prSet phldrT="[Text]"/>
      <dgm:spPr/>
      <dgm:t>
        <a:bodyPr/>
        <a:lstStyle/>
        <a:p>
          <a:r>
            <a:rPr lang="en-US" b="1" dirty="0" smtClean="0"/>
            <a:t>1957</a:t>
          </a:r>
          <a:r>
            <a:rPr lang="en-US" dirty="0" smtClean="0"/>
            <a:t>: </a:t>
          </a:r>
          <a:r>
            <a:rPr lang="hr-HR" dirty="0" smtClean="0"/>
            <a:t>Stvoren je program </a:t>
          </a:r>
          <a:r>
            <a:rPr lang="en-US" dirty="0" smtClean="0"/>
            <a:t>Leo </a:t>
          </a:r>
          <a:r>
            <a:rPr lang="hr-HR" dirty="0" smtClean="0"/>
            <a:t>Klub</a:t>
          </a:r>
          <a:r>
            <a:rPr lang="en-US" dirty="0" smtClean="0"/>
            <a:t>.</a:t>
          </a:r>
          <a:endParaRPr lang="en-US" dirty="0"/>
        </a:p>
      </dgm:t>
    </dgm:pt>
    <dgm:pt modelId="{37BDFEC0-FE42-432E-B0BC-2B775ECD3C13}" type="parTrans" cxnId="{003467DB-DD58-404A-8971-7756D5591B91}">
      <dgm:prSet/>
      <dgm:spPr/>
      <dgm:t>
        <a:bodyPr/>
        <a:lstStyle/>
        <a:p>
          <a:endParaRPr lang="en-US"/>
        </a:p>
      </dgm:t>
    </dgm:pt>
    <dgm:pt modelId="{E0332979-666D-4FE9-BF08-BF1D7D24BDAC}" type="sibTrans" cxnId="{003467DB-DD58-404A-8971-7756D5591B91}">
      <dgm:prSet/>
      <dgm:spPr>
        <a:ln w="28575"/>
      </dgm:spPr>
      <dgm:t>
        <a:bodyPr/>
        <a:lstStyle/>
        <a:p>
          <a:endParaRPr lang="en-US"/>
        </a:p>
      </dgm:t>
    </dgm:pt>
    <dgm:pt modelId="{11AFD247-B39A-4E9E-9784-51DD5FB49B10}">
      <dgm:prSet/>
      <dgm:spPr/>
      <dgm:t>
        <a:bodyPr/>
        <a:lstStyle/>
        <a:p>
          <a:r>
            <a:rPr lang="en-US" b="1" dirty="0" smtClean="0"/>
            <a:t>1968</a:t>
          </a:r>
          <a:r>
            <a:rPr lang="en-US" dirty="0" smtClean="0"/>
            <a:t>: </a:t>
          </a:r>
          <a:r>
            <a:rPr lang="hr-HR" dirty="0" smtClean="0"/>
            <a:t>Osnovana je </a:t>
          </a:r>
          <a:r>
            <a:rPr lang="en-US" dirty="0" smtClean="0"/>
            <a:t>Lions Clubs International Foundation.</a:t>
          </a:r>
          <a:endParaRPr lang="en-US" dirty="0"/>
        </a:p>
      </dgm:t>
    </dgm:pt>
    <dgm:pt modelId="{885F97DA-32EF-4A31-B8E9-39F65F4BF789}" type="parTrans" cxnId="{E01E27BF-0376-4F58-9E5A-0D0FD05C1DBC}">
      <dgm:prSet/>
      <dgm:spPr/>
      <dgm:t>
        <a:bodyPr/>
        <a:lstStyle/>
        <a:p>
          <a:endParaRPr lang="en-US"/>
        </a:p>
      </dgm:t>
    </dgm:pt>
    <dgm:pt modelId="{40D173F9-C2C6-4F6E-BC63-567BB0EC3325}" type="sibTrans" cxnId="{E01E27BF-0376-4F58-9E5A-0D0FD05C1DBC}">
      <dgm:prSet/>
      <dgm:spPr>
        <a:ln w="28575"/>
      </dgm:spPr>
      <dgm:t>
        <a:bodyPr/>
        <a:lstStyle/>
        <a:p>
          <a:endParaRPr lang="en-US"/>
        </a:p>
      </dgm:t>
    </dgm:pt>
    <dgm:pt modelId="{FB1E4B1F-2E6D-4CEE-8389-F113C7A1B3E9}">
      <dgm:prSet/>
      <dgm:spPr/>
      <dgm:t>
        <a:bodyPr/>
        <a:lstStyle/>
        <a:p>
          <a:r>
            <a:rPr lang="en-US" b="1" dirty="0" smtClean="0"/>
            <a:t>1990</a:t>
          </a:r>
          <a:r>
            <a:rPr lang="en-US" dirty="0" smtClean="0"/>
            <a:t>: </a:t>
          </a:r>
          <a:r>
            <a:rPr lang="hr-HR" dirty="0" smtClean="0"/>
            <a:t>Krenuo </a:t>
          </a:r>
          <a:r>
            <a:rPr lang="en-US" dirty="0" smtClean="0"/>
            <a:t>Sight</a:t>
          </a:r>
          <a:r>
            <a:rPr lang="hr-HR" dirty="0" smtClean="0"/>
            <a:t> </a:t>
          </a:r>
          <a:r>
            <a:rPr lang="en-US" dirty="0" smtClean="0"/>
            <a:t>First.</a:t>
          </a:r>
          <a:endParaRPr lang="en-US" dirty="0"/>
        </a:p>
      </dgm:t>
    </dgm:pt>
    <dgm:pt modelId="{BC93B164-B096-4CD5-B3EE-F5C05382CE87}" type="parTrans" cxnId="{C0F223D6-969D-42E2-9755-3A81C44D5F20}">
      <dgm:prSet/>
      <dgm:spPr/>
      <dgm:t>
        <a:bodyPr/>
        <a:lstStyle/>
        <a:p>
          <a:endParaRPr lang="en-US"/>
        </a:p>
      </dgm:t>
    </dgm:pt>
    <dgm:pt modelId="{3AFF02F5-C1DC-452B-ACBA-B991B909DBB1}" type="sibTrans" cxnId="{C0F223D6-969D-42E2-9755-3A81C44D5F20}">
      <dgm:prSet/>
      <dgm:spPr>
        <a:ln w="28575"/>
      </dgm:spPr>
      <dgm:t>
        <a:bodyPr/>
        <a:lstStyle/>
        <a:p>
          <a:endParaRPr lang="en-US"/>
        </a:p>
      </dgm:t>
    </dgm:pt>
    <dgm:pt modelId="{A521541B-601D-44BB-9D14-BD17375D9126}">
      <dgm:prSet/>
      <dgm:spPr/>
      <dgm:t>
        <a:bodyPr/>
        <a:lstStyle/>
        <a:p>
          <a:r>
            <a:rPr lang="hr-HR" dirty="0" smtClean="0"/>
            <a:t>Danas</a:t>
          </a:r>
          <a:r>
            <a:rPr lang="en-US" dirty="0" smtClean="0"/>
            <a:t>: </a:t>
          </a:r>
          <a:r>
            <a:rPr lang="hr-HR" dirty="0" smtClean="0"/>
            <a:t>Naša međunarodna mreža je narasla na više od</a:t>
          </a:r>
          <a:r>
            <a:rPr lang="en-US" dirty="0" smtClean="0"/>
            <a:t> 200 </a:t>
          </a:r>
          <a:r>
            <a:rPr lang="hr-HR" dirty="0" smtClean="0"/>
            <a:t>zemalja zemljopisnih područja</a:t>
          </a:r>
          <a:r>
            <a:rPr lang="en-US" dirty="0" smtClean="0"/>
            <a:t>.</a:t>
          </a:r>
          <a:endParaRPr lang="en-US" dirty="0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044DC4E3-3EC9-400B-A0FE-1F626357E0DB}">
      <dgm:prSet/>
      <dgm:spPr/>
      <dgm:t>
        <a:bodyPr/>
        <a:lstStyle/>
        <a:p>
          <a:r>
            <a:rPr lang="en-US" dirty="0" smtClean="0"/>
            <a:t>1987: LCI </a:t>
          </a:r>
          <a:r>
            <a:rPr lang="hr-HR" dirty="0" smtClean="0"/>
            <a:t>postaje prva organizacija klubova te vrste koja prima žene kao članice</a:t>
          </a:r>
          <a:r>
            <a:rPr lang="en-US" dirty="0" smtClean="0"/>
            <a:t>.</a:t>
          </a:r>
          <a:endParaRPr lang="en-US" dirty="0"/>
        </a:p>
      </dgm:t>
    </dgm:pt>
    <dgm:pt modelId="{C1BE6C8D-2598-45C2-92CA-66C2B8EAA39A}" type="parTrans" cxnId="{AE4A2AA3-6B36-4C79-B38E-71B92651A8BB}">
      <dgm:prSet/>
      <dgm:spPr/>
      <dgm:t>
        <a:bodyPr/>
        <a:lstStyle/>
        <a:p>
          <a:endParaRPr lang="en-US"/>
        </a:p>
      </dgm:t>
    </dgm:pt>
    <dgm:pt modelId="{E7BE220B-25ED-4A6E-94C6-FEE65CD41173}" type="sibTrans" cxnId="{AE4A2AA3-6B36-4C79-B38E-71B92651A8BB}">
      <dgm:prSet/>
      <dgm:spPr>
        <a:ln w="28575"/>
      </dgm:spPr>
      <dgm:t>
        <a:bodyPr/>
        <a:lstStyle/>
        <a:p>
          <a:endParaRPr lang="en-US"/>
        </a:p>
      </dgm:t>
    </dgm:pt>
    <dgm:pt modelId="{AC5E54F8-1CCF-4FF6-B511-6B2B709A7A14}" type="pres">
      <dgm:prSet presAssocID="{F952566E-93B1-4839-8156-E825778329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CA7B2-3B19-40AC-9B34-76C50BFC36B4}" type="pres">
      <dgm:prSet presAssocID="{33C51D29-F083-466F-A3D3-4A69DE7D35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9644-3DF2-4798-B9BE-BD6C62CD4633}" type="pres">
      <dgm:prSet presAssocID="{99364FDF-4E87-4FA5-A827-B9B607A921C2}" presName="sibTrans" presStyleLbl="sibTrans1D1" presStyleIdx="0" presStyleCnt="8"/>
      <dgm:spPr/>
      <dgm:t>
        <a:bodyPr/>
        <a:lstStyle/>
        <a:p>
          <a:endParaRPr lang="en-US"/>
        </a:p>
      </dgm:t>
    </dgm:pt>
    <dgm:pt modelId="{B67E56F4-26C4-445A-ADA5-08576D8E6331}" type="pres">
      <dgm:prSet presAssocID="{99364FDF-4E87-4FA5-A827-B9B607A921C2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A99517F9-3F18-48AF-B96C-BC4F29B341A2}" type="pres">
      <dgm:prSet presAssocID="{E0F5A348-4F48-4C42-B2D6-CABED0DB626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1BBAB-F8A9-4D30-84FF-B4E095542492}" type="pres">
      <dgm:prSet presAssocID="{574C00BC-BDFD-4D60-97D7-B54D6C0CEA67}" presName="sibTrans" presStyleLbl="sibTrans1D1" presStyleIdx="1" presStyleCnt="8"/>
      <dgm:spPr/>
      <dgm:t>
        <a:bodyPr/>
        <a:lstStyle/>
        <a:p>
          <a:endParaRPr lang="en-US"/>
        </a:p>
      </dgm:t>
    </dgm:pt>
    <dgm:pt modelId="{DE5AC263-19F4-483C-846B-8C2A7BF333C4}" type="pres">
      <dgm:prSet presAssocID="{574C00BC-BDFD-4D60-97D7-B54D6C0CEA67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C6C8C923-A774-4565-B01F-D389A9D230EF}" type="pres">
      <dgm:prSet presAssocID="{7536F606-ED25-4E94-87C6-7BC181680A3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B0892-649C-4B5D-AC93-AB5F53C452D0}" type="pres">
      <dgm:prSet presAssocID="{0408F477-9F7D-4B54-8954-DAE4E3F548EF}" presName="sibTrans" presStyleLbl="sibTrans1D1" presStyleIdx="2" presStyleCnt="8"/>
      <dgm:spPr/>
      <dgm:t>
        <a:bodyPr/>
        <a:lstStyle/>
        <a:p>
          <a:endParaRPr lang="en-US"/>
        </a:p>
      </dgm:t>
    </dgm:pt>
    <dgm:pt modelId="{566A9A21-E24B-418E-B7B4-22F6AA569021}" type="pres">
      <dgm:prSet presAssocID="{0408F477-9F7D-4B54-8954-DAE4E3F548EF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D71B0301-2690-48D6-BB1D-E55AA0F2EE45}" type="pres">
      <dgm:prSet presAssocID="{FCBFD353-9693-4974-ACDA-25ED32FBB4A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060B1-38C4-46FF-B1F8-94FE9F6426FB}" type="pres">
      <dgm:prSet presAssocID="{2367E91E-68B1-4142-A3B0-17CC72B42B3B}" presName="sibTrans" presStyleLbl="sibTrans1D1" presStyleIdx="3" presStyleCnt="8"/>
      <dgm:spPr/>
      <dgm:t>
        <a:bodyPr/>
        <a:lstStyle/>
        <a:p>
          <a:endParaRPr lang="en-US"/>
        </a:p>
      </dgm:t>
    </dgm:pt>
    <dgm:pt modelId="{D7CC5CF7-6FA2-4674-8E91-828CEB612A77}" type="pres">
      <dgm:prSet presAssocID="{2367E91E-68B1-4142-A3B0-17CC72B42B3B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B7B3E78D-5147-43BA-B7C0-ADF36FBE9435}" type="pres">
      <dgm:prSet presAssocID="{73A1AD03-40F6-45E1-81AB-8F2F7CC469C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C366-DAE1-4222-A464-360DA47C4E94}" type="pres">
      <dgm:prSet presAssocID="{E0332979-666D-4FE9-BF08-BF1D7D24BDAC}" presName="sibTrans" presStyleLbl="sibTrans1D1" presStyleIdx="4" presStyleCnt="8"/>
      <dgm:spPr/>
      <dgm:t>
        <a:bodyPr/>
        <a:lstStyle/>
        <a:p>
          <a:endParaRPr lang="en-US"/>
        </a:p>
      </dgm:t>
    </dgm:pt>
    <dgm:pt modelId="{63DBAB29-6695-4708-AD05-82726CC97FCC}" type="pres">
      <dgm:prSet presAssocID="{E0332979-666D-4FE9-BF08-BF1D7D24BDAC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7D628792-75C4-4731-8869-18FDE55AC7D3}" type="pres">
      <dgm:prSet presAssocID="{11AFD247-B39A-4E9E-9784-51DD5FB49B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01378-64A6-41F7-9ED1-908751CB5DA6}" type="pres">
      <dgm:prSet presAssocID="{40D173F9-C2C6-4F6E-BC63-567BB0EC3325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E36E86A-7C3E-4F0F-AE04-AF7D06BAF4E3}" type="pres">
      <dgm:prSet presAssocID="{40D173F9-C2C6-4F6E-BC63-567BB0EC3325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F1BB9FA6-31A7-4BDE-9F07-186682902CE5}" type="pres">
      <dgm:prSet presAssocID="{044DC4E3-3EC9-400B-A0FE-1F626357E0D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EB126-F6FE-49E4-9884-A68626A57CDC}" type="pres">
      <dgm:prSet presAssocID="{E7BE220B-25ED-4A6E-94C6-FEE65CD41173}" presName="sibTrans" presStyleLbl="sibTrans1D1" presStyleIdx="6" presStyleCnt="8"/>
      <dgm:spPr/>
      <dgm:t>
        <a:bodyPr/>
        <a:lstStyle/>
        <a:p>
          <a:endParaRPr lang="en-US"/>
        </a:p>
      </dgm:t>
    </dgm:pt>
    <dgm:pt modelId="{06BAF511-8871-489D-9236-38AB3958C669}" type="pres">
      <dgm:prSet presAssocID="{E7BE220B-25ED-4A6E-94C6-FEE65CD41173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F432920C-1BA3-4549-BD59-869C5383F158}" type="pres">
      <dgm:prSet presAssocID="{FB1E4B1F-2E6D-4CEE-8389-F113C7A1B3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B952-84A9-455C-A693-8891A979D79E}" type="pres">
      <dgm:prSet presAssocID="{3AFF02F5-C1DC-452B-ACBA-B991B909DBB1}" presName="sibTrans" presStyleLbl="sibTrans1D1" presStyleIdx="7" presStyleCnt="8"/>
      <dgm:spPr/>
      <dgm:t>
        <a:bodyPr/>
        <a:lstStyle/>
        <a:p>
          <a:endParaRPr lang="en-US"/>
        </a:p>
      </dgm:t>
    </dgm:pt>
    <dgm:pt modelId="{2AEFC1B7-4D7F-4091-B640-DFA89498BF37}" type="pres">
      <dgm:prSet presAssocID="{3AFF02F5-C1DC-452B-ACBA-B991B909DBB1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3C8B6921-97BF-4BCB-9B1F-ABC7A319A23E}" type="pres">
      <dgm:prSet presAssocID="{A521541B-601D-44BB-9D14-BD17375D9126}" presName="node" presStyleLbl="node1" presStyleIdx="8" presStyleCnt="9" custScaleX="99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B14838-34DF-477A-B3E7-4F3E6EE81489}" type="presOf" srcId="{99364FDF-4E87-4FA5-A827-B9B607A921C2}" destId="{FB899644-3DF2-4798-B9BE-BD6C62CD4633}" srcOrd="0" destOrd="0" presId="urn:microsoft.com/office/officeart/2005/8/layout/bProcess3"/>
    <dgm:cxn modelId="{DECE1FCF-AED0-4D7B-AA68-B5C448107A9A}" srcId="{F952566E-93B1-4839-8156-E82577832907}" destId="{A521541B-601D-44BB-9D14-BD17375D9126}" srcOrd="8" destOrd="0" parTransId="{43868223-C1C8-46B3-95D7-0354A42388CB}" sibTransId="{4FA35C95-287F-4B23-A0BA-AA4FAA826788}"/>
    <dgm:cxn modelId="{E073B363-4961-48F2-9004-CBD04790B69A}" type="presOf" srcId="{0408F477-9F7D-4B54-8954-DAE4E3F548EF}" destId="{14AB0892-649C-4B5D-AC93-AB5F53C452D0}" srcOrd="0" destOrd="0" presId="urn:microsoft.com/office/officeart/2005/8/layout/bProcess3"/>
    <dgm:cxn modelId="{003467DB-DD58-404A-8971-7756D5591B91}" srcId="{F952566E-93B1-4839-8156-E82577832907}" destId="{73A1AD03-40F6-45E1-81AB-8F2F7CC469C9}" srcOrd="4" destOrd="0" parTransId="{37BDFEC0-FE42-432E-B0BC-2B775ECD3C13}" sibTransId="{E0332979-666D-4FE9-BF08-BF1D7D24BDAC}"/>
    <dgm:cxn modelId="{E01E27BF-0376-4F58-9E5A-0D0FD05C1DBC}" srcId="{F952566E-93B1-4839-8156-E82577832907}" destId="{11AFD247-B39A-4E9E-9784-51DD5FB49B10}" srcOrd="5" destOrd="0" parTransId="{885F97DA-32EF-4A31-B8E9-39F65F4BF789}" sibTransId="{40D173F9-C2C6-4F6E-BC63-567BB0EC3325}"/>
    <dgm:cxn modelId="{21518687-ABB8-4987-AF93-E3631EC33357}" type="presOf" srcId="{574C00BC-BDFD-4D60-97D7-B54D6C0CEA67}" destId="{3421BBAB-F8A9-4D30-84FF-B4E095542492}" srcOrd="0" destOrd="0" presId="urn:microsoft.com/office/officeart/2005/8/layout/bProcess3"/>
    <dgm:cxn modelId="{1E15EE6F-7670-4FD4-8A50-BAD22443040F}" type="presOf" srcId="{40D173F9-C2C6-4F6E-BC63-567BB0EC3325}" destId="{F6201378-64A6-41F7-9ED1-908751CB5DA6}" srcOrd="0" destOrd="0" presId="urn:microsoft.com/office/officeart/2005/8/layout/bProcess3"/>
    <dgm:cxn modelId="{7277AE46-49CE-4F80-8816-64D51107A78F}" type="presOf" srcId="{3AFF02F5-C1DC-452B-ACBA-B991B909DBB1}" destId="{2AEFC1B7-4D7F-4091-B640-DFA89498BF37}" srcOrd="1" destOrd="0" presId="urn:microsoft.com/office/officeart/2005/8/layout/bProcess3"/>
    <dgm:cxn modelId="{B5C72020-6B56-4753-B42D-A8C1291EEBD0}" type="presOf" srcId="{A521541B-601D-44BB-9D14-BD17375D9126}" destId="{3C8B6921-97BF-4BCB-9B1F-ABC7A319A23E}" srcOrd="0" destOrd="0" presId="urn:microsoft.com/office/officeart/2005/8/layout/bProcess3"/>
    <dgm:cxn modelId="{46FF8C47-D243-432F-B027-FA42234FB52B}" type="presOf" srcId="{73A1AD03-40F6-45E1-81AB-8F2F7CC469C9}" destId="{B7B3E78D-5147-43BA-B7C0-ADF36FBE9435}" srcOrd="0" destOrd="0" presId="urn:microsoft.com/office/officeart/2005/8/layout/bProcess3"/>
    <dgm:cxn modelId="{A68445A2-5AC3-42AC-A623-07D7774B1E66}" type="presOf" srcId="{99364FDF-4E87-4FA5-A827-B9B607A921C2}" destId="{B67E56F4-26C4-445A-ADA5-08576D8E6331}" srcOrd="1" destOrd="0" presId="urn:microsoft.com/office/officeart/2005/8/layout/bProcess3"/>
    <dgm:cxn modelId="{908BD57B-AB57-404F-A6FE-5D8D20623553}" srcId="{F952566E-93B1-4839-8156-E82577832907}" destId="{E0F5A348-4F48-4C42-B2D6-CABED0DB6260}" srcOrd="1" destOrd="0" parTransId="{4095E80D-0888-4E83-A2BA-0EDA5A0975D5}" sibTransId="{574C00BC-BDFD-4D60-97D7-B54D6C0CEA67}"/>
    <dgm:cxn modelId="{135F82C0-439B-427A-A0E3-3D54B06ABCB2}" type="presOf" srcId="{3AFF02F5-C1DC-452B-ACBA-B991B909DBB1}" destId="{7456B952-84A9-455C-A693-8891A979D79E}" srcOrd="0" destOrd="0" presId="urn:microsoft.com/office/officeart/2005/8/layout/bProcess3"/>
    <dgm:cxn modelId="{E365FC7A-0A3D-4A93-AAA6-98B1FB006447}" type="presOf" srcId="{E0332979-666D-4FE9-BF08-BF1D7D24BDAC}" destId="{63DBAB29-6695-4708-AD05-82726CC97FCC}" srcOrd="1" destOrd="0" presId="urn:microsoft.com/office/officeart/2005/8/layout/bProcess3"/>
    <dgm:cxn modelId="{AAA54EE2-E1DC-46C7-8651-638E892CFCD6}" type="presOf" srcId="{E0332979-666D-4FE9-BF08-BF1D7D24BDAC}" destId="{86CBC366-DAE1-4222-A464-360DA47C4E94}" srcOrd="0" destOrd="0" presId="urn:microsoft.com/office/officeart/2005/8/layout/bProcess3"/>
    <dgm:cxn modelId="{AE4A2AA3-6B36-4C79-B38E-71B92651A8BB}" srcId="{F952566E-93B1-4839-8156-E82577832907}" destId="{044DC4E3-3EC9-400B-A0FE-1F626357E0DB}" srcOrd="6" destOrd="0" parTransId="{C1BE6C8D-2598-45C2-92CA-66C2B8EAA39A}" sibTransId="{E7BE220B-25ED-4A6E-94C6-FEE65CD41173}"/>
    <dgm:cxn modelId="{400CE233-166D-4F95-8949-C0D64D0575A4}" srcId="{F952566E-93B1-4839-8156-E82577832907}" destId="{FCBFD353-9693-4974-ACDA-25ED32FBB4AD}" srcOrd="3" destOrd="0" parTransId="{36BB6E9E-140D-42A3-8480-50A88DFA397A}" sibTransId="{2367E91E-68B1-4142-A3B0-17CC72B42B3B}"/>
    <dgm:cxn modelId="{99F6970D-FDD0-45F9-99AA-3B0AF7D22C21}" type="presOf" srcId="{044DC4E3-3EC9-400B-A0FE-1F626357E0DB}" destId="{F1BB9FA6-31A7-4BDE-9F07-186682902CE5}" srcOrd="0" destOrd="0" presId="urn:microsoft.com/office/officeart/2005/8/layout/bProcess3"/>
    <dgm:cxn modelId="{543B28FD-D782-4FEF-A246-88DE704C35DE}" type="presOf" srcId="{2367E91E-68B1-4142-A3B0-17CC72B42B3B}" destId="{873060B1-38C4-46FF-B1F8-94FE9F6426FB}" srcOrd="0" destOrd="0" presId="urn:microsoft.com/office/officeart/2005/8/layout/bProcess3"/>
    <dgm:cxn modelId="{4A310E73-4136-4164-9D50-6E240F1F876C}" type="presOf" srcId="{FCBFD353-9693-4974-ACDA-25ED32FBB4AD}" destId="{D71B0301-2690-48D6-BB1D-E55AA0F2EE45}" srcOrd="0" destOrd="0" presId="urn:microsoft.com/office/officeart/2005/8/layout/bProcess3"/>
    <dgm:cxn modelId="{7AF6CDE5-7222-43A0-8D1A-5E5DC6610500}" type="presOf" srcId="{2367E91E-68B1-4142-A3B0-17CC72B42B3B}" destId="{D7CC5CF7-6FA2-4674-8E91-828CEB612A77}" srcOrd="1" destOrd="0" presId="urn:microsoft.com/office/officeart/2005/8/layout/bProcess3"/>
    <dgm:cxn modelId="{D035A047-7336-4DC5-9A90-A740C3FFCD54}" type="presOf" srcId="{FB1E4B1F-2E6D-4CEE-8389-F113C7A1B3E9}" destId="{F432920C-1BA3-4549-BD59-869C5383F158}" srcOrd="0" destOrd="0" presId="urn:microsoft.com/office/officeart/2005/8/layout/bProcess3"/>
    <dgm:cxn modelId="{EACEAA4E-E2B0-47DA-A9E7-69E4202CF2E2}" srcId="{F952566E-93B1-4839-8156-E82577832907}" destId="{7536F606-ED25-4E94-87C6-7BC181680A36}" srcOrd="2" destOrd="0" parTransId="{2A0DA4BC-FC11-4E97-982B-103172E9FDC8}" sibTransId="{0408F477-9F7D-4B54-8954-DAE4E3F548EF}"/>
    <dgm:cxn modelId="{0094B6D3-D9C6-4532-91C8-57C13D9618B7}" type="presOf" srcId="{11AFD247-B39A-4E9E-9784-51DD5FB49B10}" destId="{7D628792-75C4-4731-8869-18FDE55AC7D3}" srcOrd="0" destOrd="0" presId="urn:microsoft.com/office/officeart/2005/8/layout/bProcess3"/>
    <dgm:cxn modelId="{BCA822AF-82B1-4F13-ABCC-D0F03FC2E84E}" type="presOf" srcId="{0408F477-9F7D-4B54-8954-DAE4E3F548EF}" destId="{566A9A21-E24B-418E-B7B4-22F6AA569021}" srcOrd="1" destOrd="0" presId="urn:microsoft.com/office/officeart/2005/8/layout/bProcess3"/>
    <dgm:cxn modelId="{6C72E3C0-2CEE-4E87-A0BF-1DE1C00023B8}" type="presOf" srcId="{574C00BC-BDFD-4D60-97D7-B54D6C0CEA67}" destId="{DE5AC263-19F4-483C-846B-8C2A7BF333C4}" srcOrd="1" destOrd="0" presId="urn:microsoft.com/office/officeart/2005/8/layout/bProcess3"/>
    <dgm:cxn modelId="{1F3B1447-3F84-491C-91AB-CB1D83061782}" type="presOf" srcId="{E0F5A348-4F48-4C42-B2D6-CABED0DB6260}" destId="{A99517F9-3F18-48AF-B96C-BC4F29B341A2}" srcOrd="0" destOrd="0" presId="urn:microsoft.com/office/officeart/2005/8/layout/bProcess3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02DA6D8F-89BF-4F93-A9A6-CF1000725A2C}" type="presOf" srcId="{40D173F9-C2C6-4F6E-BC63-567BB0EC3325}" destId="{4E36E86A-7C3E-4F0F-AE04-AF7D06BAF4E3}" srcOrd="1" destOrd="0" presId="urn:microsoft.com/office/officeart/2005/8/layout/bProcess3"/>
    <dgm:cxn modelId="{CE2458D6-E864-4E16-AF9E-EB17AFD916E6}" type="presOf" srcId="{7536F606-ED25-4E94-87C6-7BC181680A36}" destId="{C6C8C923-A774-4565-B01F-D389A9D230EF}" srcOrd="0" destOrd="0" presId="urn:microsoft.com/office/officeart/2005/8/layout/bProcess3"/>
    <dgm:cxn modelId="{01343271-B609-40FF-BB34-AE2E2B65C533}" type="presOf" srcId="{33C51D29-F083-466F-A3D3-4A69DE7D35AA}" destId="{A40CA7B2-3B19-40AC-9B34-76C50BFC36B4}" srcOrd="0" destOrd="0" presId="urn:microsoft.com/office/officeart/2005/8/layout/bProcess3"/>
    <dgm:cxn modelId="{72AB9230-D27F-4484-B97C-973116C6EFE8}" type="presOf" srcId="{E7BE220B-25ED-4A6E-94C6-FEE65CD41173}" destId="{07DEB126-F6FE-49E4-9884-A68626A57CDC}" srcOrd="0" destOrd="0" presId="urn:microsoft.com/office/officeart/2005/8/layout/bProcess3"/>
    <dgm:cxn modelId="{D203DE52-4A6F-46D9-8A23-A6294228C21C}" type="presOf" srcId="{E7BE220B-25ED-4A6E-94C6-FEE65CD41173}" destId="{06BAF511-8871-489D-9236-38AB3958C669}" srcOrd="1" destOrd="0" presId="urn:microsoft.com/office/officeart/2005/8/layout/bProcess3"/>
    <dgm:cxn modelId="{C0F223D6-969D-42E2-9755-3A81C44D5F20}" srcId="{F952566E-93B1-4839-8156-E82577832907}" destId="{FB1E4B1F-2E6D-4CEE-8389-F113C7A1B3E9}" srcOrd="7" destOrd="0" parTransId="{BC93B164-B096-4CD5-B3EE-F5C05382CE87}" sibTransId="{3AFF02F5-C1DC-452B-ACBA-B991B909DBB1}"/>
    <dgm:cxn modelId="{B6A62D42-33B9-4F5C-A1C6-12932B664C60}" type="presOf" srcId="{F952566E-93B1-4839-8156-E82577832907}" destId="{AC5E54F8-1CCF-4FF6-B511-6B2B709A7A14}" srcOrd="0" destOrd="0" presId="urn:microsoft.com/office/officeart/2005/8/layout/bProcess3"/>
    <dgm:cxn modelId="{F0AAA22E-2C7E-4423-B65E-D00739019B6C}" type="presParOf" srcId="{AC5E54F8-1CCF-4FF6-B511-6B2B709A7A14}" destId="{A40CA7B2-3B19-40AC-9B34-76C50BFC36B4}" srcOrd="0" destOrd="0" presId="urn:microsoft.com/office/officeart/2005/8/layout/bProcess3"/>
    <dgm:cxn modelId="{D804F27F-577D-4B59-B68C-AE4686C42C2D}" type="presParOf" srcId="{AC5E54F8-1CCF-4FF6-B511-6B2B709A7A14}" destId="{FB899644-3DF2-4798-B9BE-BD6C62CD4633}" srcOrd="1" destOrd="0" presId="urn:microsoft.com/office/officeart/2005/8/layout/bProcess3"/>
    <dgm:cxn modelId="{9B7B1395-9D06-4EA6-90A3-CB3FE8A79B31}" type="presParOf" srcId="{FB899644-3DF2-4798-B9BE-BD6C62CD4633}" destId="{B67E56F4-26C4-445A-ADA5-08576D8E6331}" srcOrd="0" destOrd="0" presId="urn:microsoft.com/office/officeart/2005/8/layout/bProcess3"/>
    <dgm:cxn modelId="{8C264E0F-F410-47FE-841E-1D23D9A33973}" type="presParOf" srcId="{AC5E54F8-1CCF-4FF6-B511-6B2B709A7A14}" destId="{A99517F9-3F18-48AF-B96C-BC4F29B341A2}" srcOrd="2" destOrd="0" presId="urn:microsoft.com/office/officeart/2005/8/layout/bProcess3"/>
    <dgm:cxn modelId="{FD7E327A-105D-493E-8DF7-BB839CD29A2D}" type="presParOf" srcId="{AC5E54F8-1CCF-4FF6-B511-6B2B709A7A14}" destId="{3421BBAB-F8A9-4D30-84FF-B4E095542492}" srcOrd="3" destOrd="0" presId="urn:microsoft.com/office/officeart/2005/8/layout/bProcess3"/>
    <dgm:cxn modelId="{A7482F36-5FD3-47E6-9122-98C65A8D0CBF}" type="presParOf" srcId="{3421BBAB-F8A9-4D30-84FF-B4E095542492}" destId="{DE5AC263-19F4-483C-846B-8C2A7BF333C4}" srcOrd="0" destOrd="0" presId="urn:microsoft.com/office/officeart/2005/8/layout/bProcess3"/>
    <dgm:cxn modelId="{51A9DC0C-5BBD-4E82-9F51-4EBB869C8360}" type="presParOf" srcId="{AC5E54F8-1CCF-4FF6-B511-6B2B709A7A14}" destId="{C6C8C923-A774-4565-B01F-D389A9D230EF}" srcOrd="4" destOrd="0" presId="urn:microsoft.com/office/officeart/2005/8/layout/bProcess3"/>
    <dgm:cxn modelId="{BA1065AE-C4B4-434E-86D1-1543D1CB317C}" type="presParOf" srcId="{AC5E54F8-1CCF-4FF6-B511-6B2B709A7A14}" destId="{14AB0892-649C-4B5D-AC93-AB5F53C452D0}" srcOrd="5" destOrd="0" presId="urn:microsoft.com/office/officeart/2005/8/layout/bProcess3"/>
    <dgm:cxn modelId="{B1270172-BE78-4DCB-A4F3-3A3E5FCA53A8}" type="presParOf" srcId="{14AB0892-649C-4B5D-AC93-AB5F53C452D0}" destId="{566A9A21-E24B-418E-B7B4-22F6AA569021}" srcOrd="0" destOrd="0" presId="urn:microsoft.com/office/officeart/2005/8/layout/bProcess3"/>
    <dgm:cxn modelId="{880BFB59-98C1-4D9D-A62A-C19E3763252F}" type="presParOf" srcId="{AC5E54F8-1CCF-4FF6-B511-6B2B709A7A14}" destId="{D71B0301-2690-48D6-BB1D-E55AA0F2EE45}" srcOrd="6" destOrd="0" presId="urn:microsoft.com/office/officeart/2005/8/layout/bProcess3"/>
    <dgm:cxn modelId="{6A4B2F7F-FB40-4A70-B61C-32B927C1E64E}" type="presParOf" srcId="{AC5E54F8-1CCF-4FF6-B511-6B2B709A7A14}" destId="{873060B1-38C4-46FF-B1F8-94FE9F6426FB}" srcOrd="7" destOrd="0" presId="urn:microsoft.com/office/officeart/2005/8/layout/bProcess3"/>
    <dgm:cxn modelId="{4D0646E0-827D-47D5-BA9F-C5FAB304ED0A}" type="presParOf" srcId="{873060B1-38C4-46FF-B1F8-94FE9F6426FB}" destId="{D7CC5CF7-6FA2-4674-8E91-828CEB612A77}" srcOrd="0" destOrd="0" presId="urn:microsoft.com/office/officeart/2005/8/layout/bProcess3"/>
    <dgm:cxn modelId="{7DDBDE5D-59D3-4370-B77F-60DFF9382045}" type="presParOf" srcId="{AC5E54F8-1CCF-4FF6-B511-6B2B709A7A14}" destId="{B7B3E78D-5147-43BA-B7C0-ADF36FBE9435}" srcOrd="8" destOrd="0" presId="urn:microsoft.com/office/officeart/2005/8/layout/bProcess3"/>
    <dgm:cxn modelId="{486D77D5-729B-4756-AF6E-32D0B652DD05}" type="presParOf" srcId="{AC5E54F8-1CCF-4FF6-B511-6B2B709A7A14}" destId="{86CBC366-DAE1-4222-A464-360DA47C4E94}" srcOrd="9" destOrd="0" presId="urn:microsoft.com/office/officeart/2005/8/layout/bProcess3"/>
    <dgm:cxn modelId="{AEEE648A-3FF2-4B2E-8652-6148260986F5}" type="presParOf" srcId="{86CBC366-DAE1-4222-A464-360DA47C4E94}" destId="{63DBAB29-6695-4708-AD05-82726CC97FCC}" srcOrd="0" destOrd="0" presId="urn:microsoft.com/office/officeart/2005/8/layout/bProcess3"/>
    <dgm:cxn modelId="{3AC9E790-3661-4D28-9049-4C343558E642}" type="presParOf" srcId="{AC5E54F8-1CCF-4FF6-B511-6B2B709A7A14}" destId="{7D628792-75C4-4731-8869-18FDE55AC7D3}" srcOrd="10" destOrd="0" presId="urn:microsoft.com/office/officeart/2005/8/layout/bProcess3"/>
    <dgm:cxn modelId="{5DB56ED0-951C-494A-87D2-613B48A46C08}" type="presParOf" srcId="{AC5E54F8-1CCF-4FF6-B511-6B2B709A7A14}" destId="{F6201378-64A6-41F7-9ED1-908751CB5DA6}" srcOrd="11" destOrd="0" presId="urn:microsoft.com/office/officeart/2005/8/layout/bProcess3"/>
    <dgm:cxn modelId="{CA2C54AD-62C7-4063-BDE2-9404D217CD02}" type="presParOf" srcId="{F6201378-64A6-41F7-9ED1-908751CB5DA6}" destId="{4E36E86A-7C3E-4F0F-AE04-AF7D06BAF4E3}" srcOrd="0" destOrd="0" presId="urn:microsoft.com/office/officeart/2005/8/layout/bProcess3"/>
    <dgm:cxn modelId="{683EF69C-0F15-4D0F-B64E-67A402FC4FC0}" type="presParOf" srcId="{AC5E54F8-1CCF-4FF6-B511-6B2B709A7A14}" destId="{F1BB9FA6-31A7-4BDE-9F07-186682902CE5}" srcOrd="12" destOrd="0" presId="urn:microsoft.com/office/officeart/2005/8/layout/bProcess3"/>
    <dgm:cxn modelId="{B0243EB0-2AE4-4363-B171-52AEB441095E}" type="presParOf" srcId="{AC5E54F8-1CCF-4FF6-B511-6B2B709A7A14}" destId="{07DEB126-F6FE-49E4-9884-A68626A57CDC}" srcOrd="13" destOrd="0" presId="urn:microsoft.com/office/officeart/2005/8/layout/bProcess3"/>
    <dgm:cxn modelId="{8DCE97A9-449A-4C6C-B5ED-CA26EE7A8038}" type="presParOf" srcId="{07DEB126-F6FE-49E4-9884-A68626A57CDC}" destId="{06BAF511-8871-489D-9236-38AB3958C669}" srcOrd="0" destOrd="0" presId="urn:microsoft.com/office/officeart/2005/8/layout/bProcess3"/>
    <dgm:cxn modelId="{9A8F3C30-04C4-44A5-93FD-22B97C6C9892}" type="presParOf" srcId="{AC5E54F8-1CCF-4FF6-B511-6B2B709A7A14}" destId="{F432920C-1BA3-4549-BD59-869C5383F158}" srcOrd="14" destOrd="0" presId="urn:microsoft.com/office/officeart/2005/8/layout/bProcess3"/>
    <dgm:cxn modelId="{8BB5BE20-FF13-4D61-885E-48E63113C99B}" type="presParOf" srcId="{AC5E54F8-1CCF-4FF6-B511-6B2B709A7A14}" destId="{7456B952-84A9-455C-A693-8891A979D79E}" srcOrd="15" destOrd="0" presId="urn:microsoft.com/office/officeart/2005/8/layout/bProcess3"/>
    <dgm:cxn modelId="{456B2018-BE17-41E7-9604-0684FF2D6A23}" type="presParOf" srcId="{7456B952-84A9-455C-A693-8891A979D79E}" destId="{2AEFC1B7-4D7F-4091-B640-DFA89498BF37}" srcOrd="0" destOrd="0" presId="urn:microsoft.com/office/officeart/2005/8/layout/bProcess3"/>
    <dgm:cxn modelId="{089BF328-A70F-4F28-833F-2DE54540A886}" type="presParOf" srcId="{AC5E54F8-1CCF-4FF6-B511-6B2B709A7A14}" destId="{3C8B6921-97BF-4BCB-9B1F-ABC7A319A23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B6CD2-FB8A-4F8C-B206-B41AB6B9E6FA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8CB218-6248-4E90-A305-D08BD6F16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444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Savjet treneru</a:t>
            </a:r>
            <a:r>
              <a:rPr lang="en-US" b="1" dirty="0" smtClean="0"/>
              <a:t>:</a:t>
            </a:r>
            <a:r>
              <a:rPr lang="en-US" b="1" baseline="0" dirty="0" smtClean="0"/>
              <a:t> </a:t>
            </a:r>
            <a:r>
              <a:rPr lang="hr-HR" dirty="0" smtClean="0"/>
              <a:t>Unesi druge informacije koje smatraš prikladnima</a:t>
            </a:r>
            <a:r>
              <a:rPr lang="en-US" baseline="0" dirty="0" smtClean="0"/>
              <a:t>, </a:t>
            </a:r>
            <a:r>
              <a:rPr lang="hr-HR" baseline="0" dirty="0" smtClean="0"/>
              <a:t>kao na primjer ime trenera prezentacije „Orijentacija novog člana”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 </a:t>
            </a:r>
            <a:r>
              <a:rPr lang="en-US" baseline="0" dirty="0" smtClean="0"/>
              <a:t>Consider adding photos from the projects to the slide if they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err="1" smtClean="0"/>
              <a:t>Svajet</a:t>
            </a:r>
            <a:r>
              <a:rPr lang="hr-HR" b="1" dirty="0" smtClean="0"/>
              <a:t> treneru</a:t>
            </a:r>
            <a:r>
              <a:rPr lang="en-US" b="1" dirty="0" smtClean="0"/>
              <a:t>: </a:t>
            </a:r>
            <a:r>
              <a:rPr lang="hr-HR" baseline="0" dirty="0" smtClean="0"/>
              <a:t>Dodaj sve informacije o sastanku za koje misliš da su važni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Savjet</a:t>
            </a:r>
            <a:r>
              <a:rPr lang="hr-HR" b="1" baseline="0" dirty="0" smtClean="0"/>
              <a:t> treneru</a:t>
            </a:r>
            <a:r>
              <a:rPr lang="en-US" b="1" dirty="0" smtClean="0"/>
              <a:t>: </a:t>
            </a:r>
            <a:r>
              <a:rPr lang="hr-HR" dirty="0" smtClean="0"/>
              <a:t>Objasni da se budžet aktivnosti sastoji od sredstava</a:t>
            </a:r>
            <a:r>
              <a:rPr lang="en-US" baseline="0" dirty="0" smtClean="0"/>
              <a:t> </a:t>
            </a:r>
            <a:r>
              <a:rPr lang="hr-HR" baseline="0" dirty="0" smtClean="0"/>
              <a:t>sakupljenih od javnosti putem akcija kluba i smiju se trošiti za zadovoljavanje javnih potreba</a:t>
            </a:r>
            <a:r>
              <a:rPr lang="en-US" baseline="0" dirty="0" smtClean="0"/>
              <a:t>. </a:t>
            </a:r>
            <a:r>
              <a:rPr lang="hr-HR" baseline="0" dirty="0" smtClean="0"/>
              <a:t>Administrativni budžet je ono iz čega se financira poslovanje kluba i većinom dolazi iz članarina kluba</a:t>
            </a:r>
            <a:r>
              <a:rPr lang="en-US" baseline="0" dirty="0" smtClean="0"/>
              <a:t>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 b="1" dirty="0" smtClean="0"/>
              <a:t>Trainer Tip: </a:t>
            </a:r>
            <a:r>
              <a:rPr lang="en-US" b="0" dirty="0" smtClean="0"/>
              <a:t>Consider adding </a:t>
            </a:r>
            <a:r>
              <a:rPr lang="en-US" dirty="0" smtClean="0"/>
              <a:t>additional information about your district and multiple district, such as the district governor’s name and the boundaries of your district and multiple district.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</a:t>
            </a:r>
            <a:r>
              <a:rPr lang="en-US" b="1" baseline="0" dirty="0" smtClean="0"/>
              <a:t> </a:t>
            </a:r>
            <a:r>
              <a:rPr lang="en-US" dirty="0" smtClean="0"/>
              <a:t>Edit this slide as you see fit. Remove things that don’t apply to your club, or add things that are not currently</a:t>
            </a:r>
            <a:r>
              <a:rPr lang="en-US" baseline="0" dirty="0" smtClean="0"/>
              <a:t> included.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 </a:t>
            </a:r>
            <a:r>
              <a:rPr lang="en-US" b="0" dirty="0" smtClean="0"/>
              <a:t>Add the </a:t>
            </a:r>
            <a:r>
              <a:rPr lang="en-US" b="0" baseline="0" dirty="0" smtClean="0"/>
              <a:t>names of the current club officers. Add or remove bullet points if your club has different officers than those listed.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1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co background 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 background 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4343401"/>
            <a:ext cx="8534400" cy="762000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500" b="0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2552700"/>
            <a:ext cx="85344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1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 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438400"/>
            <a:ext cx="88392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91440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4343401"/>
            <a:ext cx="8534400" cy="762000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500" b="0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2552700"/>
            <a:ext cx="85344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685800"/>
            <a:ext cx="8839200" cy="5791200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438400"/>
            <a:ext cx="88392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91440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815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 rot="5400000">
            <a:off x="1599409" y="3581401"/>
            <a:ext cx="5944391" cy="793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685800"/>
            <a:ext cx="44196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1600200" y="3581400"/>
            <a:ext cx="5943600" cy="1588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685800"/>
            <a:ext cx="43434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co background 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New Member Orientation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24" r:id="rId4"/>
    <p:sldLayoutId id="2147483716" r:id="rId5"/>
    <p:sldLayoutId id="2147483720" r:id="rId6"/>
    <p:sldLayoutId id="2147483717" r:id="rId7"/>
    <p:sldLayoutId id="2147483721" r:id="rId8"/>
    <p:sldLayoutId id="2147483718" r:id="rId9"/>
    <p:sldLayoutId id="2147483719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0" dirty="0" smtClean="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tabLst>
          <a:tab pos="2058988" algn="l"/>
        </a:tabLst>
        <a:defRPr sz="1600">
          <a:solidFill>
            <a:schemeClr val="tx1"/>
          </a:solidFill>
          <a:latin typeface="+mn-lt"/>
        </a:defRPr>
      </a:lvl5pPr>
      <a:lvl6pPr marL="22860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4/23/2013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pic>
        <p:nvPicPr>
          <p:cNvPr id="8" name="Picture 14" descr="eco background 4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New Member Orientation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lions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Orijentacija novog člana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38600" y="5105400"/>
            <a:ext cx="4343400" cy="555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5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338D"/>
                </a:solidFill>
                <a:latin typeface="Candara" pitchFamily="34" charset="0"/>
              </a:rPr>
              <a:t>Cs</a:t>
            </a:r>
            <a:r>
              <a:rPr lang="hr-HR" sz="45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338D"/>
                </a:solidFill>
                <a:latin typeface="Candara" pitchFamily="34" charset="0"/>
              </a:rPr>
              <a:t> ZLATKO JANKOVIĆ - mILOŠ</a:t>
            </a:r>
            <a:endParaRPr kumimoji="0" lang="en-US" sz="45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338D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Izbori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600" dirty="0" smtClean="0"/>
              <a:t>Dužnosnici se biraju svake godine</a:t>
            </a:r>
            <a:endParaRPr lang="en-US" sz="3600" dirty="0" smtClean="0"/>
          </a:p>
          <a:p>
            <a:r>
              <a:rPr lang="hr-HR" sz="3600" dirty="0" smtClean="0"/>
              <a:t>Klub imenuje odbor za nominacije u ožujku</a:t>
            </a:r>
            <a:endParaRPr lang="en-US" sz="3600" dirty="0" smtClean="0"/>
          </a:p>
          <a:p>
            <a:r>
              <a:rPr lang="hr-HR" sz="3600" dirty="0" smtClean="0"/>
              <a:t>Odbor za nominacije selektira kandidate</a:t>
            </a:r>
            <a:endParaRPr lang="en-US" sz="3600" dirty="0" smtClean="0"/>
          </a:p>
          <a:p>
            <a:r>
              <a:rPr lang="hr-HR" sz="3600" dirty="0" smtClean="0"/>
              <a:t>Klub bira u travnju</a:t>
            </a:r>
            <a:endParaRPr lang="en-US" sz="3600" dirty="0" smtClean="0"/>
          </a:p>
          <a:p>
            <a:r>
              <a:rPr lang="hr-HR" sz="3600" dirty="0" smtClean="0"/>
              <a:t>Mandat počinje 1. srpnja 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239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Aktivnosti služenja i prikupljanja sredstava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781800" cy="447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Sve aktivnosti kluba služe potrebitima</a:t>
            </a:r>
          </a:p>
          <a:p>
            <a:r>
              <a:rPr lang="hr-HR" dirty="0" smtClean="0"/>
              <a:t>Financiraju se aktivnosti</a:t>
            </a:r>
          </a:p>
          <a:p>
            <a:r>
              <a:rPr lang="hr-HR" dirty="0" smtClean="0"/>
              <a:t>Udruge slijepih</a:t>
            </a:r>
          </a:p>
          <a:p>
            <a:r>
              <a:rPr lang="hr-HR" dirty="0" smtClean="0"/>
              <a:t>Udruge invalida</a:t>
            </a:r>
          </a:p>
          <a:p>
            <a:r>
              <a:rPr lang="hr-HR" dirty="0" smtClean="0"/>
              <a:t>Mladih umjetnika</a:t>
            </a:r>
          </a:p>
          <a:p>
            <a:r>
              <a:rPr lang="hr-HR" dirty="0" smtClean="0"/>
              <a:t>Dom u </a:t>
            </a:r>
            <a:r>
              <a:rPr lang="hr-HR" dirty="0" err="1" smtClean="0"/>
              <a:t>Brkaču</a:t>
            </a:r>
            <a:endParaRPr lang="hr-HR" dirty="0" smtClean="0"/>
          </a:p>
          <a:p>
            <a:r>
              <a:rPr lang="hr-HR" dirty="0" smtClean="0"/>
              <a:t>ZEC – botanički vrt</a:t>
            </a:r>
          </a:p>
          <a:p>
            <a:r>
              <a:rPr lang="hr-HR" dirty="0" smtClean="0"/>
              <a:t>Jedriličarski klub za tečaj za mlade jedriličare </a:t>
            </a:r>
            <a:r>
              <a:rPr lang="hr-HR" dirty="0" err="1" smtClean="0"/>
              <a:t>itd</a:t>
            </a:r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Sastanci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hr-HR" sz="4000" dirty="0" smtClean="0"/>
          </a:p>
          <a:p>
            <a:endParaRPr lang="hr-HR" sz="4000" dirty="0" smtClean="0"/>
          </a:p>
          <a:p>
            <a:r>
              <a:rPr lang="hr-HR" sz="4000" dirty="0" smtClean="0"/>
              <a:t>Kada</a:t>
            </a:r>
            <a:r>
              <a:rPr lang="en-US" sz="4000" dirty="0" smtClean="0"/>
              <a:t>:</a:t>
            </a:r>
            <a:r>
              <a:rPr lang="hr-HR" sz="4000" dirty="0" smtClean="0"/>
              <a:t>Svaki drugi utorak u 19 sati</a:t>
            </a:r>
            <a:endParaRPr lang="en-US" sz="4000" dirty="0" smtClean="0"/>
          </a:p>
          <a:p>
            <a:r>
              <a:rPr lang="hr-HR" sz="4000" dirty="0" smtClean="0"/>
              <a:t>Gdje</a:t>
            </a:r>
            <a:r>
              <a:rPr lang="en-US" sz="4000" dirty="0" smtClean="0"/>
              <a:t>:</a:t>
            </a:r>
            <a:r>
              <a:rPr lang="hr-HR" sz="4000" dirty="0" smtClean="0"/>
              <a:t>u hotelu </a:t>
            </a:r>
            <a:r>
              <a:rPr lang="hr-HR" sz="4000" dirty="0" err="1" smtClean="0"/>
              <a:t>Diamant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Obveze i budžeti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Ukupne obveze</a:t>
            </a:r>
            <a:r>
              <a:rPr lang="en-US" dirty="0" smtClean="0"/>
              <a:t>  </a:t>
            </a:r>
          </a:p>
          <a:p>
            <a:pPr lvl="1"/>
            <a:r>
              <a:rPr lang="hr-HR" dirty="0" smtClean="0"/>
              <a:t>Obveze prema klubu</a:t>
            </a:r>
            <a:r>
              <a:rPr lang="en-US" dirty="0" smtClean="0"/>
              <a:t>:</a:t>
            </a:r>
            <a:r>
              <a:rPr lang="hr-HR" dirty="0" smtClean="0"/>
              <a:t> 600 kn godišnje u 2 rate</a:t>
            </a:r>
            <a:endParaRPr lang="en-US" dirty="0" smtClean="0"/>
          </a:p>
          <a:p>
            <a:pPr lvl="1"/>
            <a:r>
              <a:rPr lang="hr-HR" dirty="0" smtClean="0"/>
              <a:t>Obveze Distrikta i spojenog Distrikta</a:t>
            </a:r>
            <a:r>
              <a:rPr lang="en-US" dirty="0" smtClean="0"/>
              <a:t>:</a:t>
            </a:r>
            <a:r>
              <a:rPr lang="hr-HR" dirty="0" smtClean="0"/>
              <a:t> 200 kn godišnje</a:t>
            </a:r>
            <a:endParaRPr lang="en-US" dirty="0" smtClean="0"/>
          </a:p>
          <a:p>
            <a:pPr lvl="1"/>
            <a:r>
              <a:rPr lang="hr-HR" dirty="0" smtClean="0"/>
              <a:t>Međunarodne obveze</a:t>
            </a:r>
            <a:r>
              <a:rPr lang="en-US" dirty="0" smtClean="0"/>
              <a:t>: US</a:t>
            </a:r>
            <a:r>
              <a:rPr lang="hr-HR" dirty="0" smtClean="0"/>
              <a:t> </a:t>
            </a:r>
            <a:r>
              <a:rPr lang="en-US" dirty="0" smtClean="0"/>
              <a:t>$41 (</a:t>
            </a:r>
            <a:r>
              <a:rPr lang="hr-HR" dirty="0" smtClean="0"/>
              <a:t>za</a:t>
            </a:r>
            <a:r>
              <a:rPr lang="en-US" dirty="0" smtClean="0"/>
              <a:t> 2012</a:t>
            </a:r>
            <a:r>
              <a:rPr lang="hr-HR" dirty="0" smtClean="0"/>
              <a:t>.</a:t>
            </a:r>
            <a:r>
              <a:rPr lang="en-US" dirty="0" smtClean="0"/>
              <a:t>-2013</a:t>
            </a:r>
            <a:r>
              <a:rPr lang="hr-HR" dirty="0" smtClean="0"/>
              <a:t>. fiskalnu godinu</a:t>
            </a:r>
            <a:r>
              <a:rPr lang="en-US" dirty="0" smtClean="0"/>
              <a:t>) </a:t>
            </a:r>
            <a:r>
              <a:rPr lang="hr-HR" dirty="0" smtClean="0"/>
              <a:t>i</a:t>
            </a:r>
            <a:r>
              <a:rPr lang="en-US" dirty="0" smtClean="0"/>
              <a:t> US</a:t>
            </a:r>
            <a:r>
              <a:rPr lang="hr-HR" dirty="0" smtClean="0"/>
              <a:t> </a:t>
            </a:r>
            <a:r>
              <a:rPr lang="en-US" dirty="0" smtClean="0"/>
              <a:t>$43 </a:t>
            </a:r>
            <a:r>
              <a:rPr lang="hr-HR" dirty="0" smtClean="0"/>
              <a:t>za slijedeću godinu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hr-HR" dirty="0" smtClean="0"/>
              <a:t>Račun za  naše aktivnosti</a:t>
            </a:r>
            <a:endParaRPr lang="en-US" dirty="0" smtClean="0"/>
          </a:p>
          <a:p>
            <a:r>
              <a:rPr lang="hr-HR" dirty="0" smtClean="0"/>
              <a:t>Račun za humanitarnu djelatnost</a:t>
            </a:r>
            <a:endParaRPr lang="en-US" dirty="0" smtClean="0"/>
          </a:p>
        </p:txBody>
      </p:sp>
      <p:pic>
        <p:nvPicPr>
          <p:cNvPr id="30722" name="Picture 2" descr="C:\DOCUME~1\KHeyne\LOCALS~1\Temp\Temporary Internet Files\Content.IE5\F0WJ0XYM\MP900430936[1].jpg"/>
          <p:cNvPicPr>
            <a:picLocks noChangeAspect="1" noChangeArrowheads="1"/>
          </p:cNvPicPr>
          <p:nvPr/>
        </p:nvPicPr>
        <p:blipFill>
          <a:blip r:embed="rId3" cstate="print"/>
          <a:srcRect l="6792" t="12245" r="13061" b="8163"/>
          <a:stretch>
            <a:fillRect/>
          </a:stretch>
        </p:blipFill>
        <p:spPr bwMode="auto">
          <a:xfrm>
            <a:off x="5959230" y="4267200"/>
            <a:ext cx="265136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Kako komuniciramo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600" dirty="0" smtClean="0"/>
              <a:t>Pomoću  svih oblika komunikacije</a:t>
            </a:r>
          </a:p>
          <a:p>
            <a:r>
              <a:rPr lang="en-US" sz="3600" dirty="0" smtClean="0"/>
              <a:t> e-mail</a:t>
            </a:r>
            <a:r>
              <a:rPr lang="hr-HR" sz="3600" dirty="0" smtClean="0"/>
              <a:t>ovi</a:t>
            </a:r>
          </a:p>
          <a:p>
            <a:r>
              <a:rPr lang="en-US" sz="3600" dirty="0" smtClean="0"/>
              <a:t>Web </a:t>
            </a:r>
            <a:r>
              <a:rPr lang="hr-HR" sz="3600" dirty="0" smtClean="0"/>
              <a:t>stranica kluba</a:t>
            </a:r>
          </a:p>
          <a:p>
            <a:r>
              <a:rPr lang="hr-HR" sz="3600" dirty="0" smtClean="0"/>
              <a:t>Telefon</a:t>
            </a:r>
          </a:p>
          <a:p>
            <a:r>
              <a:rPr lang="hr-HR" sz="3600" dirty="0" smtClean="0"/>
              <a:t>Web stranice distrikta</a:t>
            </a:r>
          </a:p>
          <a:p>
            <a:r>
              <a:rPr lang="hr-HR" sz="3600" dirty="0" smtClean="0"/>
              <a:t>newsletter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Distrikt i spojeni Distrikt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345" r="23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Organizacijska struktura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9416"/>
            <a:ext cx="8001000" cy="4638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200" dirty="0" smtClean="0"/>
              <a:t>Postoji</a:t>
            </a:r>
            <a:r>
              <a:rPr lang="en-US" sz="3200" dirty="0" smtClean="0"/>
              <a:t> 750 </a:t>
            </a:r>
            <a:r>
              <a:rPr lang="hr-HR" sz="3200" dirty="0" smtClean="0"/>
              <a:t>distrikta s</a:t>
            </a:r>
            <a:r>
              <a:rPr lang="en-US" sz="3200" dirty="0" smtClean="0"/>
              <a:t> 35 </a:t>
            </a:r>
            <a:r>
              <a:rPr lang="hr-HR" sz="3200" dirty="0" smtClean="0"/>
              <a:t>ili više klubova i s najmanje</a:t>
            </a:r>
            <a:r>
              <a:rPr lang="en-US" sz="3200" dirty="0" smtClean="0"/>
              <a:t> 1</a:t>
            </a:r>
            <a:r>
              <a:rPr lang="hr-HR" sz="3200" dirty="0" smtClean="0"/>
              <a:t>.</a:t>
            </a:r>
            <a:r>
              <a:rPr lang="en-US" sz="3200" dirty="0" smtClean="0"/>
              <a:t>250 </a:t>
            </a:r>
            <a:r>
              <a:rPr lang="hr-HR" sz="3200" dirty="0" smtClean="0"/>
              <a:t>članova u svakom distriktu</a:t>
            </a:r>
            <a:r>
              <a:rPr lang="en-US" sz="3200" dirty="0" smtClean="0"/>
              <a:t>.</a:t>
            </a:r>
          </a:p>
          <a:p>
            <a:pPr lvl="1"/>
            <a:r>
              <a:rPr lang="hr-HR" sz="3200" dirty="0" smtClean="0"/>
              <a:t>Svaki distrikt ima guvernera distrikta</a:t>
            </a:r>
            <a:endParaRPr lang="en-US" sz="3200" dirty="0" smtClean="0"/>
          </a:p>
          <a:p>
            <a:r>
              <a:rPr lang="hr-HR" sz="3200" dirty="0" smtClean="0"/>
              <a:t>Spojeni distrikti su oblikovani od dva ili više distrikta unutar teritorije</a:t>
            </a:r>
            <a:r>
              <a:rPr lang="en-US" sz="3200" dirty="0" smtClean="0"/>
              <a:t>.</a:t>
            </a:r>
          </a:p>
          <a:p>
            <a:r>
              <a:rPr lang="hr-HR" sz="3200" dirty="0" smtClean="0"/>
              <a:t>Naš spojeni Distrikt</a:t>
            </a:r>
            <a:r>
              <a:rPr lang="en-US" sz="3200" dirty="0" smtClean="0"/>
              <a:t>: </a:t>
            </a:r>
            <a:r>
              <a:rPr lang="hr-HR" sz="3200" dirty="0" smtClean="0"/>
              <a:t>nemamo</a:t>
            </a:r>
            <a:endParaRPr lang="en-US" sz="3200" dirty="0"/>
          </a:p>
          <a:p>
            <a:r>
              <a:rPr lang="hr-HR" sz="3200" dirty="0" smtClean="0"/>
              <a:t>Naš Distrikt</a:t>
            </a:r>
            <a:r>
              <a:rPr lang="en-US" sz="3200" dirty="0" smtClean="0"/>
              <a:t>:</a:t>
            </a:r>
            <a:r>
              <a:rPr lang="hr-HR" sz="3200" dirty="0" smtClean="0"/>
              <a:t> 126 Hrvatska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 Distrikt 126 HRVATSKA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800" dirty="0" smtClean="0"/>
              <a:t>69 KLUBOVA + 3 U OSNIVANJU</a:t>
            </a:r>
          </a:p>
          <a:p>
            <a:r>
              <a:rPr lang="hr-HR" sz="2800" dirty="0" smtClean="0"/>
              <a:t> 1480 članova</a:t>
            </a:r>
          </a:p>
          <a:p>
            <a:r>
              <a:rPr lang="hr-HR" sz="2800" dirty="0" smtClean="0"/>
              <a:t>4 regije istok,sjever,zapad,jug</a:t>
            </a:r>
          </a:p>
          <a:p>
            <a:r>
              <a:rPr lang="hr-HR" sz="2800" dirty="0" smtClean="0"/>
              <a:t>Dužnosnici u regijama RC i ZC </a:t>
            </a:r>
          </a:p>
          <a:p>
            <a:r>
              <a:rPr lang="hr-HR" sz="2800" dirty="0" smtClean="0"/>
              <a:t>Povjerenstva za provedbu aktivnosti distrikta</a:t>
            </a:r>
          </a:p>
          <a:p>
            <a:r>
              <a:rPr lang="hr-HR" sz="2800" dirty="0" err="1" smtClean="0"/>
              <a:t>Distriktualni</a:t>
            </a:r>
            <a:r>
              <a:rPr lang="hr-HR" sz="2800" dirty="0" smtClean="0"/>
              <a:t> projekti/regata,Grand </a:t>
            </a:r>
            <a:r>
              <a:rPr lang="hr-HR" sz="2800" dirty="0" err="1" smtClean="0"/>
              <a:t>prix</a:t>
            </a:r>
            <a:r>
              <a:rPr lang="hr-HR" sz="2800" dirty="0" smtClean="0"/>
              <a:t>,</a:t>
            </a:r>
            <a:r>
              <a:rPr lang="hr-HR" sz="2800" dirty="0" err="1" smtClean="0"/>
              <a:t>poster</a:t>
            </a:r>
            <a:r>
              <a:rPr lang="hr-HR" sz="2800" dirty="0" smtClean="0"/>
              <a:t> mira,fotografija/</a:t>
            </a:r>
          </a:p>
          <a:p>
            <a:r>
              <a:rPr lang="hr-HR" sz="2800" dirty="0" smtClean="0"/>
              <a:t>4 sjednice </a:t>
            </a:r>
            <a:r>
              <a:rPr lang="hr-HR" sz="2800" dirty="0" err="1" smtClean="0"/>
              <a:t>proš</a:t>
            </a:r>
            <a:r>
              <a:rPr lang="hr-HR" sz="2800" dirty="0" smtClean="0"/>
              <a:t>. kabineta u 4 regije</a:t>
            </a:r>
          </a:p>
          <a:p>
            <a:r>
              <a:rPr lang="hr-HR" sz="2800" dirty="0" smtClean="0"/>
              <a:t>konvencija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Konvencija Distrikta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200" dirty="0" smtClean="0"/>
              <a:t>Konvencije Distrikta se održavaju zbog</a:t>
            </a:r>
            <a:r>
              <a:rPr lang="en-US" sz="3200" dirty="0" smtClean="0"/>
              <a:t>:</a:t>
            </a:r>
          </a:p>
          <a:p>
            <a:pPr lvl="1"/>
            <a:r>
              <a:rPr lang="hr-HR" sz="3200" dirty="0" smtClean="0"/>
              <a:t>Obavljanja općih poslova distrikta</a:t>
            </a:r>
            <a:endParaRPr lang="en-US" sz="3200" dirty="0" smtClean="0"/>
          </a:p>
          <a:p>
            <a:pPr lvl="1"/>
            <a:r>
              <a:rPr lang="hr-HR" sz="3200" dirty="0" smtClean="0"/>
              <a:t>Izbora guvernera distrikta i drugih dužnosnika distrikta</a:t>
            </a:r>
            <a:endParaRPr lang="en-US" sz="3200" dirty="0" smtClean="0"/>
          </a:p>
          <a:p>
            <a:pPr lvl="1"/>
            <a:r>
              <a:rPr lang="hr-HR" sz="3200" dirty="0" smtClean="0"/>
              <a:t>Edukacije dužnosnika i članstva</a:t>
            </a:r>
          </a:p>
          <a:p>
            <a:pPr lvl="1"/>
            <a:r>
              <a:rPr lang="hr-HR" sz="3200" dirty="0" smtClean="0"/>
              <a:t>Druženja </a:t>
            </a:r>
            <a:r>
              <a:rPr lang="hr-HR" sz="3200" dirty="0" err="1" smtClean="0"/>
              <a:t>Lionsa</a:t>
            </a:r>
            <a:endParaRPr lang="en-US" sz="3200" dirty="0" smtClean="0"/>
          </a:p>
          <a:p>
            <a:r>
              <a:rPr lang="hr-HR" sz="3200" dirty="0" smtClean="0"/>
              <a:t>Ovogodišnja konvencija distrikta je na </a:t>
            </a:r>
            <a:r>
              <a:rPr lang="hr-HR" sz="3200" dirty="0" err="1" smtClean="0"/>
              <a:t>Brijunima</a:t>
            </a:r>
            <a:r>
              <a:rPr lang="hr-HR" sz="3200" dirty="0" smtClean="0"/>
              <a:t> 25.05.2013 g.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239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Kako komuniciraju</a:t>
            </a:r>
            <a:r>
              <a:rPr dirty="0" smtClean="0"/>
              <a:t> </a:t>
            </a:r>
            <a:r>
              <a:rPr lang="hr-HR" dirty="0" smtClean="0"/>
              <a:t>Distrikt i spojeni Distrikt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0400" cy="4626936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sz="3600" dirty="0" smtClean="0"/>
              <a:t>Svi oblici komunikacije distrikta</a:t>
            </a:r>
          </a:p>
          <a:p>
            <a:r>
              <a:rPr lang="en-US" sz="3600" dirty="0" smtClean="0"/>
              <a:t> newsletter</a:t>
            </a:r>
            <a:endParaRPr lang="hr-HR" sz="3600" dirty="0" smtClean="0"/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Facebook</a:t>
            </a:r>
            <a:r>
              <a:rPr lang="en-US" sz="3600" dirty="0" smtClean="0"/>
              <a:t> </a:t>
            </a:r>
            <a:r>
              <a:rPr lang="hr-HR" sz="3600" dirty="0" smtClean="0"/>
              <a:t>stranica distrikta</a:t>
            </a:r>
          </a:p>
          <a:p>
            <a:pPr>
              <a:buNone/>
            </a:pPr>
            <a:r>
              <a:rPr lang="hr-HR" sz="3600" dirty="0" smtClean="0">
                <a:solidFill>
                  <a:srgbClr val="C00000"/>
                </a:solidFill>
                <a:hlinkClick r:id="rId3"/>
              </a:rPr>
              <a:t>https://www.facebook.com/#!/pages/Lions-Hrvatska/298724816847811</a:t>
            </a:r>
            <a:r>
              <a:rPr lang="hr-HR" sz="3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600" dirty="0" smtClean="0"/>
              <a:t> e-mail</a:t>
            </a:r>
            <a:r>
              <a:rPr lang="hr-HR" sz="3600" dirty="0" smtClean="0"/>
              <a:t>ove</a:t>
            </a:r>
            <a:r>
              <a:rPr lang="en-US" sz="3600" dirty="0" smtClean="0"/>
              <a:t> </a:t>
            </a:r>
            <a:endParaRPr lang="hr-HR" sz="3600" dirty="0" smtClean="0"/>
          </a:p>
          <a:p>
            <a:r>
              <a:rPr lang="hr-HR" sz="3600" dirty="0" smtClean="0"/>
              <a:t> </a:t>
            </a:r>
            <a:r>
              <a:rPr lang="en-US" sz="3600" dirty="0" smtClean="0"/>
              <a:t>Web </a:t>
            </a:r>
            <a:r>
              <a:rPr lang="hr-HR" sz="3600" dirty="0" smtClean="0"/>
              <a:t>stranica distrikta </a:t>
            </a:r>
            <a:r>
              <a:rPr lang="hr-HR" sz="3600" dirty="0" smtClean="0">
                <a:hlinkClick r:id="rId4"/>
              </a:rPr>
              <a:t>www.lions.hr</a:t>
            </a:r>
            <a:r>
              <a:rPr lang="hr-HR" sz="3600" dirty="0" smtClean="0"/>
              <a:t> 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Sažetak Orijentacije novog člana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600" dirty="0" smtClean="0"/>
              <a:t>Orijentacija novog člana podijeljena je na četiri odlomka</a:t>
            </a:r>
            <a:r>
              <a:rPr lang="en-US" sz="3600" dirty="0" smtClean="0"/>
              <a:t>:</a:t>
            </a:r>
          </a:p>
          <a:p>
            <a:pPr lvl="1"/>
            <a:r>
              <a:rPr lang="hr-HR" sz="3600" dirty="0" smtClean="0"/>
              <a:t>Tko su </a:t>
            </a:r>
            <a:r>
              <a:rPr lang="en-US" sz="3600" dirty="0" smtClean="0"/>
              <a:t>Lions</a:t>
            </a:r>
            <a:r>
              <a:rPr lang="hr-HR" sz="3600" dirty="0" smtClean="0"/>
              <a:t>i</a:t>
            </a:r>
            <a:endParaRPr lang="en-US" sz="3600" dirty="0" smtClean="0"/>
          </a:p>
          <a:p>
            <a:pPr lvl="1"/>
            <a:r>
              <a:rPr lang="hr-HR" sz="3600" dirty="0" smtClean="0"/>
              <a:t>Naš klub</a:t>
            </a:r>
            <a:endParaRPr lang="en-US" sz="3600" dirty="0" smtClean="0"/>
          </a:p>
          <a:p>
            <a:pPr lvl="1"/>
            <a:r>
              <a:rPr lang="hr-HR" sz="3600" dirty="0" smtClean="0"/>
              <a:t>Distrikt i Spojeni Distrikt</a:t>
            </a:r>
            <a:endParaRPr lang="en-US" sz="3600" dirty="0" smtClean="0"/>
          </a:p>
          <a:p>
            <a:pPr lvl="1"/>
            <a:r>
              <a:rPr lang="en-US" sz="3600" dirty="0" smtClean="0"/>
              <a:t>Lions Clubs International (LCI)</a:t>
            </a:r>
          </a:p>
        </p:txBody>
      </p:sp>
      <p:pic>
        <p:nvPicPr>
          <p:cNvPr id="9" name="Picture Placeholder 8" descr="LionsPPT_banner_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037" b="10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Lions Clubs International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345" r="23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918084103"/>
              </p:ext>
            </p:extLst>
          </p:nvPr>
        </p:nvGraphicFramePr>
        <p:xfrm>
          <a:off x="152400" y="7620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 descr="O:\Public Relations &amp; Communications\Common\Photos\Headquarters &amp; Historical\Melvin Jones w name.jpg"/>
          <p:cNvPicPr>
            <a:picLocks noChangeAspect="1" noChangeArrowheads="1"/>
          </p:cNvPicPr>
          <p:nvPr/>
        </p:nvPicPr>
        <p:blipFill>
          <a:blip r:embed="rId13" cstate="print"/>
          <a:srcRect l="22258" t="3565" r="11765" b="37334"/>
          <a:stretch>
            <a:fillRect/>
          </a:stretch>
        </p:blipFill>
        <p:spPr bwMode="auto">
          <a:xfrm>
            <a:off x="1981200" y="1600200"/>
            <a:ext cx="8659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040"/>
            <a:ext cx="7010400" cy="8991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Ime</a:t>
            </a:r>
            <a:r>
              <a:rPr dirty="0" smtClean="0"/>
              <a:t> </a:t>
            </a:r>
            <a:r>
              <a:rPr lang="hr-HR" dirty="0" smtClean="0"/>
              <a:t>i</a:t>
            </a:r>
            <a:r>
              <a:rPr dirty="0" smtClean="0"/>
              <a:t>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543800" cy="2505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Službeno ime asocijacije je</a:t>
            </a:r>
            <a:r>
              <a:rPr lang="en-US" dirty="0" smtClean="0"/>
              <a:t> “The International Association of Lions Clubs” </a:t>
            </a:r>
            <a:r>
              <a:rPr lang="hr-HR" dirty="0" smtClean="0"/>
              <a:t>ili jednostavno</a:t>
            </a:r>
            <a:r>
              <a:rPr lang="en-US" dirty="0" smtClean="0"/>
              <a:t> “Lions Clubs International.” </a:t>
            </a:r>
          </a:p>
          <a:p>
            <a:r>
              <a:rPr lang="hr-HR" dirty="0" smtClean="0"/>
              <a:t>Ime</a:t>
            </a:r>
            <a:r>
              <a:rPr lang="en-US" dirty="0" smtClean="0"/>
              <a:t> Lions </a:t>
            </a:r>
            <a:r>
              <a:rPr lang="hr-HR" dirty="0" smtClean="0"/>
              <a:t>je odabrano na tajnim glasovanjem ispred nekolicine drugih jer lav simbolizira snagu</a:t>
            </a:r>
            <a:r>
              <a:rPr lang="en-US" dirty="0" smtClean="0"/>
              <a:t>, </a:t>
            </a:r>
            <a:r>
              <a:rPr lang="hr-HR" dirty="0" smtClean="0"/>
              <a:t>hrabrost</a:t>
            </a:r>
            <a:r>
              <a:rPr lang="en-US" dirty="0" smtClean="0"/>
              <a:t>, </a:t>
            </a:r>
            <a:r>
              <a:rPr lang="hr-HR" dirty="0" smtClean="0"/>
              <a:t>odanost i vitalnu akciju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CI_emblem_2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226814"/>
            <a:ext cx="2088379" cy="19776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657600"/>
            <a:ext cx="5334000" cy="2819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hr-HR" sz="2600" kern="0" dirty="0" smtClean="0"/>
              <a:t>Logo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Lions</a:t>
            </a:r>
            <a:r>
              <a:rPr kumimoji="0" lang="hr-H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sastoji se od zlatnog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“L” </a:t>
            </a:r>
            <a:r>
              <a:rPr kumimoji="0" lang="hr-H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plavom polju u</a:t>
            </a:r>
            <a:r>
              <a:rPr kumimoji="0" lang="hr-HR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zlatnom krugu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obje strane kruga je profil lavlje glave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jedna gleda</a:t>
            </a:r>
            <a:r>
              <a:rPr kumimoji="0" lang="hr-HR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unatrag na ponosnu povijest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druga gleda optimistično prema budućnosti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Organizacijska struktura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dirty="0" smtClean="0"/>
              <a:t>Međunarodni dužnosnici provode politiku i služe kao inspirativni lideri</a:t>
            </a:r>
            <a:r>
              <a:rPr lang="en-US" dirty="0" smtClean="0"/>
              <a:t> </a:t>
            </a:r>
            <a:r>
              <a:rPr lang="hr-HR" dirty="0" smtClean="0"/>
              <a:t>svjetskih </a:t>
            </a:r>
            <a:r>
              <a:rPr lang="en-US" dirty="0" smtClean="0"/>
              <a:t>Lions</a:t>
            </a:r>
            <a:r>
              <a:rPr lang="hr-HR" dirty="0" smtClean="0"/>
              <a:t>a</a:t>
            </a:r>
            <a:r>
              <a:rPr lang="en-US" dirty="0" smtClean="0"/>
              <a:t>.</a:t>
            </a:r>
          </a:p>
          <a:p>
            <a:pPr lvl="1"/>
            <a:r>
              <a:rPr lang="hr-HR" dirty="0" smtClean="0"/>
              <a:t>Međunarodni predsjednik </a:t>
            </a:r>
            <a:r>
              <a:rPr lang="hr-HR" dirty="0" err="1" smtClean="0"/>
              <a:t>Wayne</a:t>
            </a:r>
            <a:r>
              <a:rPr lang="hr-HR" dirty="0" smtClean="0"/>
              <a:t> A. </a:t>
            </a:r>
            <a:r>
              <a:rPr lang="hr-HR" dirty="0" err="1" smtClean="0"/>
              <a:t>Madden</a:t>
            </a:r>
            <a:r>
              <a:rPr lang="hr-HR" dirty="0" smtClean="0"/>
              <a:t> USA</a:t>
            </a:r>
            <a:endParaRPr lang="en-US" dirty="0" smtClean="0"/>
          </a:p>
          <a:p>
            <a:pPr lvl="1"/>
            <a:r>
              <a:rPr lang="hr-HR" dirty="0" smtClean="0"/>
              <a:t>Prvi Dopredsjednik</a:t>
            </a:r>
            <a:r>
              <a:rPr lang="en-US" dirty="0" smtClean="0"/>
              <a:t>:</a:t>
            </a:r>
            <a:r>
              <a:rPr lang="hr-HR" dirty="0" err="1" smtClean="0"/>
              <a:t>Barry</a:t>
            </a:r>
            <a:r>
              <a:rPr lang="hr-HR" dirty="0" smtClean="0"/>
              <a:t> </a:t>
            </a:r>
            <a:r>
              <a:rPr lang="hr-HR" dirty="0" err="1" smtClean="0"/>
              <a:t>J.Palmer</a:t>
            </a:r>
            <a:r>
              <a:rPr lang="hr-HR" dirty="0" smtClean="0"/>
              <a:t> Australija</a:t>
            </a:r>
            <a:endParaRPr lang="en-US" dirty="0" smtClean="0"/>
          </a:p>
          <a:p>
            <a:pPr lvl="1"/>
            <a:r>
              <a:rPr lang="hr-HR" dirty="0" smtClean="0"/>
              <a:t>Drugi Dopredsjednik</a:t>
            </a:r>
            <a:r>
              <a:rPr lang="en-US" dirty="0" smtClean="0"/>
              <a:t>:</a:t>
            </a:r>
            <a:r>
              <a:rPr lang="hr-HR" dirty="0" err="1" smtClean="0"/>
              <a:t>Joseph</a:t>
            </a:r>
            <a:r>
              <a:rPr lang="hr-HR" dirty="0" smtClean="0"/>
              <a:t> </a:t>
            </a:r>
            <a:r>
              <a:rPr lang="hr-HR" dirty="0" err="1" smtClean="0"/>
              <a:t>Preston</a:t>
            </a:r>
            <a:r>
              <a:rPr lang="hr-HR" dirty="0" smtClean="0"/>
              <a:t> USA</a:t>
            </a:r>
            <a:endParaRPr lang="en-US" dirty="0" smtClean="0"/>
          </a:p>
          <a:p>
            <a:pPr lvl="1"/>
            <a:r>
              <a:rPr lang="hr-HR" dirty="0" smtClean="0"/>
              <a:t>Neposredni prošli Predsjednik</a:t>
            </a:r>
            <a:r>
              <a:rPr lang="en-US" dirty="0" smtClean="0"/>
              <a:t>/</a:t>
            </a:r>
            <a:r>
              <a:rPr lang="hr-HR" dirty="0" smtClean="0"/>
              <a:t>Predsjedavajući </a:t>
            </a:r>
            <a:r>
              <a:rPr lang="en-US" dirty="0" smtClean="0"/>
              <a:t>LCIF :</a:t>
            </a:r>
            <a:endParaRPr lang="hr-HR" dirty="0" smtClean="0"/>
          </a:p>
          <a:p>
            <a:pPr lvl="1">
              <a:buNone/>
            </a:pPr>
            <a:r>
              <a:rPr lang="hr-HR" dirty="0" smtClean="0"/>
              <a:t>   </a:t>
            </a:r>
            <a:r>
              <a:rPr lang="hr-HR" dirty="0" err="1" smtClean="0"/>
              <a:t>Wing</a:t>
            </a:r>
            <a:r>
              <a:rPr lang="hr-HR" dirty="0" smtClean="0"/>
              <a:t>-</a:t>
            </a:r>
            <a:r>
              <a:rPr lang="hr-HR" dirty="0" err="1" smtClean="0"/>
              <a:t>Kun</a:t>
            </a:r>
            <a:r>
              <a:rPr lang="hr-HR" dirty="0" smtClean="0"/>
              <a:t> </a:t>
            </a:r>
            <a:r>
              <a:rPr lang="hr-HR" dirty="0" err="1" smtClean="0"/>
              <a:t>Tam</a:t>
            </a:r>
            <a:r>
              <a:rPr lang="hr-HR" dirty="0" smtClean="0"/>
              <a:t> KINA</a:t>
            </a:r>
            <a:endParaRPr lang="en-US" dirty="0" smtClean="0"/>
          </a:p>
          <a:p>
            <a:r>
              <a:rPr lang="hr-HR" dirty="0" smtClean="0"/>
              <a:t>Međunarodni Direktorij je upravno tijelo asocijacije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34 </a:t>
            </a:r>
            <a:r>
              <a:rPr lang="hr-HR" dirty="0" smtClean="0"/>
              <a:t>članova i </a:t>
            </a:r>
            <a:r>
              <a:rPr lang="en-US" dirty="0" smtClean="0"/>
              <a:t>8 </a:t>
            </a:r>
            <a:r>
              <a:rPr lang="hr-HR" dirty="0" smtClean="0"/>
              <a:t>imenovanih od direktorija</a:t>
            </a:r>
            <a:endParaRPr lang="en-US" dirty="0" smtClean="0"/>
          </a:p>
          <a:p>
            <a:r>
              <a:rPr lang="hr-HR" dirty="0" smtClean="0"/>
              <a:t>Međunarodni Statut i</a:t>
            </a:r>
            <a:r>
              <a:rPr lang="en-US" dirty="0" smtClean="0"/>
              <a:t> </a:t>
            </a:r>
            <a:r>
              <a:rPr lang="hr-HR" dirty="0" smtClean="0"/>
              <a:t>Pravilnik upravljaju poslovanjem asocijacije</a:t>
            </a:r>
            <a:r>
              <a:rPr lang="en-US" dirty="0" smtClean="0"/>
              <a:t> </a:t>
            </a:r>
            <a:r>
              <a:rPr lang="hr-HR" dirty="0" smtClean="0"/>
              <a:t>i uspostavljaju pravila po kojima asocijacija mora funkcionirati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Međunarodna Konvencija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Konvencija okuplja tisuće </a:t>
            </a:r>
            <a:r>
              <a:rPr lang="en-US" dirty="0" smtClean="0"/>
              <a:t>Lions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hr-HR" dirty="0" smtClean="0"/>
              <a:t>iz cijelog svijeta na tjedan posla</a:t>
            </a:r>
            <a:r>
              <a:rPr lang="en-US" dirty="0" smtClean="0"/>
              <a:t>, </a:t>
            </a:r>
            <a:r>
              <a:rPr lang="hr-HR" dirty="0" smtClean="0"/>
              <a:t>edukacije</a:t>
            </a:r>
            <a:r>
              <a:rPr lang="en-US" dirty="0" smtClean="0"/>
              <a:t>, </a:t>
            </a:r>
            <a:r>
              <a:rPr lang="hr-HR" dirty="0" smtClean="0"/>
              <a:t>slavlja i druženja</a:t>
            </a:r>
            <a:r>
              <a:rPr lang="en-US" dirty="0" smtClean="0"/>
              <a:t>.</a:t>
            </a:r>
          </a:p>
          <a:p>
            <a:pPr marL="509588" lvl="1" indent="234950"/>
            <a:r>
              <a:rPr lang="en-US" sz="2400" dirty="0" smtClean="0"/>
              <a:t>2013: Hamburg, </a:t>
            </a:r>
            <a:r>
              <a:rPr lang="hr-HR" sz="2400" dirty="0" smtClean="0"/>
              <a:t>Njemačka</a:t>
            </a:r>
            <a:endParaRPr lang="en-US" sz="2400" dirty="0" smtClean="0"/>
          </a:p>
          <a:p>
            <a:pPr marL="509588" lvl="1" indent="234950"/>
            <a:r>
              <a:rPr lang="en-US" sz="2400" dirty="0" smtClean="0"/>
              <a:t>2014: Toronto, ON, </a:t>
            </a:r>
            <a:r>
              <a:rPr lang="hr-HR" sz="2400" dirty="0" smtClean="0"/>
              <a:t>Kanada</a:t>
            </a:r>
            <a:r>
              <a:rPr lang="en-US" sz="2400" dirty="0" smtClean="0"/>
              <a:t>. </a:t>
            </a:r>
          </a:p>
          <a:p>
            <a:pPr marL="509588" lvl="1" indent="234950"/>
            <a:r>
              <a:rPr lang="en-US" sz="2400" dirty="0" smtClean="0"/>
              <a:t>2015: Honolulu, Hawaii, USA. </a:t>
            </a:r>
          </a:p>
          <a:p>
            <a:pPr marL="509588" lvl="1" indent="234950"/>
            <a:r>
              <a:rPr lang="en-US" sz="2400" dirty="0" smtClean="0"/>
              <a:t>2016: Fukuoka, Japan. </a:t>
            </a:r>
          </a:p>
          <a:p>
            <a:pPr marL="744538" lvl="1" indent="-234950"/>
            <a:r>
              <a:rPr lang="en-US" sz="2400" dirty="0" smtClean="0"/>
              <a:t>2017: Chicago, Illinois, USA. 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en-US" sz="2400" dirty="0" smtClean="0"/>
              <a:t>LCI </a:t>
            </a:r>
            <a:r>
              <a:rPr lang="hr-HR" sz="2400" dirty="0" smtClean="0"/>
              <a:t>se vraća u</a:t>
            </a:r>
            <a:r>
              <a:rPr lang="en-US" sz="2400" dirty="0" smtClean="0"/>
              <a:t> Chicago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hr-HR" sz="2400" dirty="0" smtClean="0"/>
              <a:t>proslaviti</a:t>
            </a:r>
            <a:r>
              <a:rPr lang="en-US" sz="2400" dirty="0" smtClean="0"/>
              <a:t> 100</a:t>
            </a:r>
            <a:r>
              <a:rPr lang="hr-HR" sz="2400" dirty="0" smtClean="0"/>
              <a:t>.</a:t>
            </a:r>
            <a:r>
              <a:rPr lang="en-US" sz="2400" dirty="0" smtClean="0"/>
              <a:t>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hr-HR" sz="2400" dirty="0" smtClean="0"/>
              <a:t>Godišnjicu</a:t>
            </a:r>
            <a:r>
              <a:rPr lang="en-US" sz="2400" dirty="0" smtClean="0"/>
              <a:t>!</a:t>
            </a:r>
          </a:p>
        </p:txBody>
      </p:sp>
      <p:pic>
        <p:nvPicPr>
          <p:cNvPr id="2052" name="Picture 4" descr="O:\Extension &amp; Membership\Programs\Staff\Kim\Membership\Publications\ME13 Orientation Guide\LCI-0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638" y="4114800"/>
            <a:ext cx="344196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239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Međunarodno Glavno Sjedište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19600" cy="304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hr-HR" dirty="0" smtClean="0"/>
              <a:t>Nalazi se u</a:t>
            </a:r>
            <a:r>
              <a:rPr lang="en-US" dirty="0" smtClean="0"/>
              <a:t> Oak Brook</a:t>
            </a:r>
            <a:r>
              <a:rPr lang="hr-HR" dirty="0" smtClean="0"/>
              <a:t>u</a:t>
            </a:r>
            <a:r>
              <a:rPr lang="en-US" dirty="0" smtClean="0"/>
              <a:t> Illinois</a:t>
            </a:r>
          </a:p>
          <a:p>
            <a:r>
              <a:rPr lang="hr-HR" dirty="0" smtClean="0"/>
              <a:t>Zapošljava oko</a:t>
            </a:r>
            <a:r>
              <a:rPr lang="en-US" dirty="0" smtClean="0"/>
              <a:t> 275 </a:t>
            </a:r>
            <a:r>
              <a:rPr lang="hr-HR" dirty="0" smtClean="0"/>
              <a:t>članova</a:t>
            </a:r>
          </a:p>
          <a:p>
            <a:pPr>
              <a:buNone/>
            </a:pPr>
            <a:r>
              <a:rPr lang="hr-HR" dirty="0" smtClean="0"/>
              <a:t> u</a:t>
            </a:r>
            <a:r>
              <a:rPr lang="en-US" dirty="0" smtClean="0"/>
              <a:t> 11 </a:t>
            </a:r>
            <a:r>
              <a:rPr lang="hr-HR" dirty="0" smtClean="0"/>
              <a:t>odjela</a:t>
            </a:r>
            <a:r>
              <a:rPr lang="en-US" dirty="0" smtClean="0"/>
              <a:t>:</a:t>
            </a:r>
          </a:p>
          <a:p>
            <a:pPr lvl="1"/>
            <a:r>
              <a:rPr lang="hr-HR" dirty="0" smtClean="0"/>
              <a:t>Opskrba i distribucija</a:t>
            </a:r>
            <a:r>
              <a:rPr lang="en-US" dirty="0" smtClean="0"/>
              <a:t> </a:t>
            </a:r>
            <a:r>
              <a:rPr lang="hr-HR" dirty="0" smtClean="0"/>
              <a:t>klubovima</a:t>
            </a:r>
            <a:endParaRPr lang="en-US" dirty="0" smtClean="0"/>
          </a:p>
          <a:p>
            <a:pPr lvl="1"/>
            <a:r>
              <a:rPr lang="hr-HR" dirty="0" smtClean="0"/>
              <a:t>Konvencija</a:t>
            </a:r>
            <a:endParaRPr lang="en-US" dirty="0" smtClean="0"/>
          </a:p>
          <a:p>
            <a:pPr lvl="1"/>
            <a:r>
              <a:rPr lang="hr-HR" dirty="0" smtClean="0"/>
              <a:t>Administracija Distrikta i Kluba</a:t>
            </a:r>
            <a:endParaRPr lang="en-US" dirty="0" smtClean="0"/>
          </a:p>
          <a:p>
            <a:pPr lvl="1"/>
            <a:r>
              <a:rPr lang="hr-HR" dirty="0" smtClean="0"/>
              <a:t>Proširenje i članstvo</a:t>
            </a:r>
            <a:endParaRPr lang="en-US" dirty="0" smtClean="0"/>
          </a:p>
          <a:p>
            <a:pPr lvl="1"/>
            <a:r>
              <a:rPr lang="hr-HR" dirty="0" smtClean="0"/>
              <a:t>Financije</a:t>
            </a:r>
            <a:endParaRPr lang="en-US" dirty="0" smtClean="0"/>
          </a:p>
          <a:p>
            <a:pPr lvl="1"/>
            <a:r>
              <a:rPr lang="hr-HR" dirty="0" smtClean="0"/>
              <a:t>Informacijska tehnologija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O:\Public Relations &amp; Communications\Common\Photos\Headquarters &amp; Historical\current-HQ.jpg"/>
          <p:cNvPicPr>
            <a:picLocks noChangeAspect="1" noChangeArrowheads="1"/>
          </p:cNvPicPr>
          <p:nvPr/>
        </p:nvPicPr>
        <p:blipFill>
          <a:blip r:embed="rId2" cstate="print"/>
          <a:srcRect t="13889" b="25000"/>
          <a:stretch>
            <a:fillRect/>
          </a:stretch>
        </p:blipFill>
        <p:spPr bwMode="auto">
          <a:xfrm>
            <a:off x="2819400" y="4552340"/>
            <a:ext cx="4356896" cy="1848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24400" y="1524000"/>
            <a:ext cx="4648200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4213" lvl="1" indent="-227013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en-US" sz="200" dirty="0" smtClean="0"/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r-HR" sz="2200" dirty="0" smtClean="0"/>
              <a:t>Aktivnosti pomaganja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Leadership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r-HR" sz="2200" dirty="0" smtClean="0"/>
              <a:t>Pravni odjel</a:t>
            </a:r>
            <a:endParaRPr lang="en-US" sz="2200" dirty="0" smtClean="0"/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LCIF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Public Relations </a:t>
            </a:r>
            <a:r>
              <a:rPr lang="hr-HR" sz="2200" dirty="0" smtClean="0"/>
              <a:t>i</a:t>
            </a:r>
            <a:r>
              <a:rPr lang="en-US" sz="2200" dirty="0" smtClean="0"/>
              <a:t> </a:t>
            </a:r>
            <a:r>
              <a:rPr lang="hr-HR" sz="2200" dirty="0" smtClean="0"/>
              <a:t>komunikacija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553200" cy="990600"/>
          </a:xfrm>
        </p:spPr>
        <p:txBody>
          <a:bodyPr>
            <a:normAutofit fontScale="90000"/>
          </a:bodyPr>
          <a:lstStyle/>
          <a:p>
            <a:r>
              <a:rPr dirty="0" smtClean="0"/>
              <a:t>Lions Clubs International Foundation (LCIF)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12736"/>
          </a:xfrm>
        </p:spPr>
        <p:txBody>
          <a:bodyPr>
            <a:normAutofit/>
          </a:bodyPr>
          <a:lstStyle/>
          <a:p>
            <a:r>
              <a:rPr lang="en-US" dirty="0" smtClean="0"/>
              <a:t>LCIF </a:t>
            </a:r>
            <a:r>
              <a:rPr lang="hr-HR" dirty="0" smtClean="0"/>
              <a:t>godišnje dodjeljuje prosječno</a:t>
            </a:r>
            <a:r>
              <a:rPr lang="en-US" dirty="0" smtClean="0"/>
              <a:t> US</a:t>
            </a:r>
            <a:r>
              <a:rPr lang="hr-HR" dirty="0" smtClean="0"/>
              <a:t> </a:t>
            </a:r>
            <a:r>
              <a:rPr lang="en-US" dirty="0" smtClean="0"/>
              <a:t>$</a:t>
            </a:r>
            <a:r>
              <a:rPr lang="hr-HR" dirty="0" smtClean="0"/>
              <a:t> </a:t>
            </a:r>
            <a:r>
              <a:rPr lang="en-US" dirty="0" smtClean="0"/>
              <a:t>30</a:t>
            </a:r>
            <a:r>
              <a:rPr lang="hr-HR" dirty="0" smtClean="0"/>
              <a:t> milijuna</a:t>
            </a:r>
            <a:r>
              <a:rPr lang="en-US" dirty="0" smtClean="0"/>
              <a:t>. </a:t>
            </a:r>
            <a:r>
              <a:rPr lang="hr-HR" dirty="0" smtClean="0"/>
              <a:t>Pruža klubovima sredstva za gradnju</a:t>
            </a:r>
            <a:r>
              <a:rPr lang="en-US" dirty="0" smtClean="0"/>
              <a:t> </a:t>
            </a:r>
            <a:r>
              <a:rPr lang="hr-HR" dirty="0" smtClean="0"/>
              <a:t>škola</a:t>
            </a:r>
            <a:r>
              <a:rPr lang="en-US" dirty="0" smtClean="0"/>
              <a:t>, </a:t>
            </a:r>
            <a:r>
              <a:rPr lang="hr-HR" dirty="0" smtClean="0"/>
              <a:t>klinika</a:t>
            </a:r>
            <a:r>
              <a:rPr lang="en-US" dirty="0" smtClean="0"/>
              <a:t>, </a:t>
            </a:r>
            <a:r>
              <a:rPr lang="hr-HR" dirty="0" smtClean="0"/>
              <a:t>profesionalne rehabilitacije</a:t>
            </a:r>
            <a:r>
              <a:rPr lang="en-US" dirty="0" smtClean="0"/>
              <a:t>, </a:t>
            </a:r>
            <a:r>
              <a:rPr lang="hr-HR" dirty="0" smtClean="0"/>
              <a:t>obrazovnih centara</a:t>
            </a:r>
            <a:r>
              <a:rPr lang="en-US" dirty="0" smtClean="0"/>
              <a:t> </a:t>
            </a:r>
            <a:r>
              <a:rPr lang="hr-HR" dirty="0" smtClean="0"/>
              <a:t>i drugih projekata</a:t>
            </a:r>
            <a:r>
              <a:rPr lang="en-US" dirty="0" smtClean="0"/>
              <a:t> </a:t>
            </a:r>
            <a:r>
              <a:rPr lang="hr-HR" dirty="0" smtClean="0"/>
              <a:t>koje su upućeni na potrebe zajednice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LCIF Sight</a:t>
            </a:r>
            <a:r>
              <a:rPr lang="hr-HR" dirty="0" smtClean="0"/>
              <a:t> </a:t>
            </a:r>
            <a:r>
              <a:rPr lang="en-US" dirty="0" smtClean="0"/>
              <a:t>First </a:t>
            </a:r>
            <a:r>
              <a:rPr lang="hr-HR" dirty="0" smtClean="0"/>
              <a:t>smanjuje i eliminira</a:t>
            </a:r>
            <a:r>
              <a:rPr lang="en-US" dirty="0" smtClean="0"/>
              <a:t> </a:t>
            </a:r>
            <a:r>
              <a:rPr lang="hr-HR" dirty="0" smtClean="0"/>
              <a:t>sljepoću u cijelom svijetu</a:t>
            </a:r>
            <a:r>
              <a:rPr lang="en-US" dirty="0" smtClean="0"/>
              <a:t>. </a:t>
            </a:r>
            <a:r>
              <a:rPr lang="hr-HR" dirty="0" smtClean="0"/>
              <a:t>Glavni cilj programa je prevencija sljepoće koja ugrožava milijune ljudi svake godine</a:t>
            </a:r>
            <a:r>
              <a:rPr lang="en-US" dirty="0" smtClean="0"/>
              <a:t>.</a:t>
            </a:r>
          </a:p>
          <a:p>
            <a:pPr lvl="1"/>
            <a:r>
              <a:rPr lang="hr-HR" dirty="0" smtClean="0"/>
              <a:t>Od početka</a:t>
            </a:r>
            <a:r>
              <a:rPr lang="en-US" dirty="0" smtClean="0"/>
              <a:t> 1990</a:t>
            </a:r>
            <a:r>
              <a:rPr lang="hr-HR" dirty="0" smtClean="0"/>
              <a:t>. godine</a:t>
            </a:r>
            <a:r>
              <a:rPr lang="en-US" dirty="0" smtClean="0"/>
              <a:t>, Lions</a:t>
            </a:r>
            <a:r>
              <a:rPr lang="hr-HR" dirty="0" smtClean="0"/>
              <a:t>i su sakupili</a:t>
            </a:r>
            <a:r>
              <a:rPr lang="en-US" dirty="0" smtClean="0"/>
              <a:t> </a:t>
            </a:r>
            <a:r>
              <a:rPr lang="hr-HR" dirty="0" smtClean="0"/>
              <a:t>više od</a:t>
            </a:r>
            <a:r>
              <a:rPr lang="en-US" dirty="0" smtClean="0"/>
              <a:t> US</a:t>
            </a:r>
            <a:r>
              <a:rPr lang="hr-HR" dirty="0" smtClean="0"/>
              <a:t> </a:t>
            </a:r>
            <a:r>
              <a:rPr lang="en-US" dirty="0" smtClean="0"/>
              <a:t>$</a:t>
            </a:r>
            <a:r>
              <a:rPr lang="hr-HR" dirty="0" smtClean="0"/>
              <a:t> </a:t>
            </a:r>
            <a:r>
              <a:rPr lang="en-US" dirty="0" smtClean="0"/>
              <a:t>415 </a:t>
            </a:r>
            <a:r>
              <a:rPr lang="hr-HR" dirty="0" smtClean="0"/>
              <a:t>milijuna za</a:t>
            </a:r>
            <a:r>
              <a:rPr lang="en-US" dirty="0" smtClean="0"/>
              <a:t> Sight</a:t>
            </a:r>
            <a:r>
              <a:rPr lang="hr-HR" dirty="0" smtClean="0"/>
              <a:t> </a:t>
            </a:r>
            <a:r>
              <a:rPr lang="en-US" dirty="0" smtClean="0"/>
              <a:t>First, </a:t>
            </a:r>
            <a:r>
              <a:rPr lang="hr-HR" dirty="0" smtClean="0"/>
              <a:t>i od </a:t>
            </a:r>
            <a:r>
              <a:rPr lang="en-US" dirty="0" smtClean="0"/>
              <a:t>LCIF </a:t>
            </a:r>
            <a:r>
              <a:rPr lang="hr-HR" dirty="0" smtClean="0"/>
              <a:t>napravili najveću svjetsku organizaciju koja </a:t>
            </a:r>
          </a:p>
          <a:p>
            <a:pPr lvl="1">
              <a:buNone/>
            </a:pPr>
            <a:r>
              <a:rPr lang="hr-HR" dirty="0" smtClean="0"/>
              <a:t>    sprječava sljepoću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2050" name="Picture 2" descr="C:\Documents and Settings\KHeyne\My Documents\My Pictures\LCI Photos\Logos\lcif_h2c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4000"/>
            <a:ext cx="3624262" cy="1057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Vodstvo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5007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LCI </a:t>
            </a:r>
            <a:r>
              <a:rPr lang="hr-HR" dirty="0" smtClean="0"/>
              <a:t>pruža </a:t>
            </a:r>
            <a:r>
              <a:rPr lang="hr-HR" dirty="0" err="1" smtClean="0"/>
              <a:t>Lionsima</a:t>
            </a:r>
            <a:r>
              <a:rPr lang="hr-HR" dirty="0" smtClean="0"/>
              <a:t> mogućnosti treninga i razvoja</a:t>
            </a:r>
            <a:r>
              <a:rPr lang="en-US" dirty="0" smtClean="0"/>
              <a:t>. Global Leadership Team (GLT) </a:t>
            </a:r>
            <a:r>
              <a:rPr lang="hr-HR" dirty="0" smtClean="0"/>
              <a:t>je sustav koji stoji iza tih programa</a:t>
            </a:r>
            <a:r>
              <a:rPr lang="en-US" dirty="0" smtClean="0"/>
              <a:t>, </a:t>
            </a:r>
            <a:r>
              <a:rPr lang="hr-HR" dirty="0" smtClean="0"/>
              <a:t>koji uključuju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Lions Leadership </a:t>
            </a:r>
            <a:r>
              <a:rPr lang="hr-HR" dirty="0" smtClean="0"/>
              <a:t>Instituti u nastajanju</a:t>
            </a:r>
            <a:endParaRPr lang="en-US" dirty="0" smtClean="0"/>
          </a:p>
          <a:p>
            <a:pPr lvl="1"/>
            <a:r>
              <a:rPr lang="hr-HR" dirty="0" smtClean="0"/>
              <a:t>Instituti Razvoja Sposobnosti</a:t>
            </a:r>
            <a:endParaRPr lang="en-US" dirty="0" smtClean="0"/>
          </a:p>
          <a:p>
            <a:pPr lvl="1"/>
            <a:r>
              <a:rPr lang="hr-HR" dirty="0" smtClean="0"/>
              <a:t>Regionalni</a:t>
            </a:r>
            <a:r>
              <a:rPr lang="en-US" dirty="0"/>
              <a:t> Lions Leadership </a:t>
            </a:r>
            <a:r>
              <a:rPr lang="hr-HR" dirty="0"/>
              <a:t>Instituti</a:t>
            </a:r>
            <a:endParaRPr lang="en-US" dirty="0" smtClean="0"/>
          </a:p>
          <a:p>
            <a:pPr lvl="1"/>
            <a:r>
              <a:rPr lang="hr-HR" dirty="0" smtClean="0"/>
              <a:t>Seminar za Guvernere Distrikta</a:t>
            </a:r>
            <a:endParaRPr lang="en-US" dirty="0" smtClean="0"/>
          </a:p>
          <a:p>
            <a:pPr lvl="1"/>
            <a:r>
              <a:rPr lang="hr-HR" dirty="0" smtClean="0"/>
              <a:t>Trening Vodstva za Spojeni Distrikt</a:t>
            </a:r>
            <a:endParaRPr lang="en-US" dirty="0" smtClean="0"/>
          </a:p>
          <a:p>
            <a:pPr lvl="1"/>
            <a:r>
              <a:rPr lang="hr-HR" dirty="0" smtClean="0"/>
              <a:t>Program Podrške Financiranja GLT Distrikta</a:t>
            </a:r>
            <a:endParaRPr lang="en-US" dirty="0" smtClean="0"/>
          </a:p>
          <a:p>
            <a:pPr lvl="1"/>
            <a:r>
              <a:rPr lang="en-US" dirty="0" smtClean="0"/>
              <a:t>Webinar</a:t>
            </a:r>
            <a:r>
              <a:rPr lang="hr-HR" dirty="0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Lions </a:t>
            </a:r>
            <a:r>
              <a:rPr lang="hr-HR" dirty="0" smtClean="0"/>
              <a:t>Centar Školovanja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Aktivnosti Pomaganja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Aktivnosti pomaganja općenito potpadaju u slijedeće kategorije</a:t>
            </a:r>
            <a:r>
              <a:rPr lang="en-US" dirty="0" smtClean="0"/>
              <a:t>:</a:t>
            </a:r>
          </a:p>
          <a:p>
            <a:pPr lvl="1"/>
            <a:r>
              <a:rPr lang="hr-HR" dirty="0" smtClean="0"/>
              <a:t>Služenje zajednici</a:t>
            </a:r>
            <a:endParaRPr lang="en-US" dirty="0" smtClean="0"/>
          </a:p>
          <a:p>
            <a:pPr lvl="1"/>
            <a:r>
              <a:rPr lang="hr-HR" dirty="0" smtClean="0"/>
              <a:t>Pripravnost i pomoć kod Katastrofa</a:t>
            </a:r>
            <a:endParaRPr lang="en-US" dirty="0" smtClean="0"/>
          </a:p>
          <a:p>
            <a:pPr lvl="1"/>
            <a:r>
              <a:rPr lang="hr-HR" dirty="0" smtClean="0"/>
              <a:t>Služenje Okolišu</a:t>
            </a:r>
            <a:endParaRPr lang="en-US" dirty="0" smtClean="0"/>
          </a:p>
          <a:p>
            <a:pPr lvl="1"/>
            <a:r>
              <a:rPr lang="hr-HR" dirty="0" smtClean="0"/>
              <a:t>Zdravlje </a:t>
            </a:r>
            <a:endParaRPr lang="en-US" dirty="0" smtClean="0"/>
          </a:p>
          <a:p>
            <a:pPr lvl="1"/>
            <a:r>
              <a:rPr lang="hr-HR" dirty="0" smtClean="0"/>
              <a:t>Međunarodni odnosi</a:t>
            </a:r>
            <a:endParaRPr lang="en-US" dirty="0" smtClean="0"/>
          </a:p>
          <a:p>
            <a:pPr lvl="1"/>
            <a:r>
              <a:rPr lang="hr-HR" dirty="0" smtClean="0"/>
              <a:t>Mogućnosti za mlade</a:t>
            </a:r>
            <a:endParaRPr lang="en-US" dirty="0" smtClean="0"/>
          </a:p>
          <a:p>
            <a:pPr lvl="1"/>
            <a:r>
              <a:rPr lang="hr-HR" dirty="0" smtClean="0"/>
              <a:t>Pomaganje djeci</a:t>
            </a:r>
            <a:endParaRPr lang="en-US" dirty="0" smtClean="0"/>
          </a:p>
          <a:p>
            <a:pPr lvl="1"/>
            <a:r>
              <a:rPr lang="hr-HR" dirty="0" smtClean="0"/>
              <a:t>Kampanje aktivnosti globalne pomoći</a:t>
            </a:r>
            <a:endParaRPr lang="en-US" dirty="0" smtClean="0"/>
          </a:p>
          <a:p>
            <a:r>
              <a:rPr lang="hr-HR" dirty="0" smtClean="0"/>
              <a:t>O pomaganju se izvještava na</a:t>
            </a:r>
            <a:r>
              <a:rPr lang="en-US" dirty="0" smtClean="0"/>
              <a:t> </a:t>
            </a:r>
            <a:r>
              <a:rPr lang="hr-HR" dirty="0" smtClean="0"/>
              <a:t>„</a:t>
            </a:r>
            <a:r>
              <a:rPr lang="en-US" dirty="0" smtClean="0"/>
              <a:t>Lions Club Service Activity Report</a:t>
            </a:r>
            <a:r>
              <a:rPr lang="hr-HR" dirty="0" smtClean="0"/>
              <a:t>”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Komunikacije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Magazin </a:t>
            </a:r>
            <a:r>
              <a:rPr lang="en-US" dirty="0" smtClean="0"/>
              <a:t>LION</a:t>
            </a:r>
          </a:p>
          <a:p>
            <a:r>
              <a:rPr lang="en-US" dirty="0" smtClean="0"/>
              <a:t>E-mail </a:t>
            </a:r>
            <a:r>
              <a:rPr lang="hr-HR" dirty="0" smtClean="0"/>
              <a:t>Poruke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hr-HR" dirty="0" smtClean="0"/>
              <a:t>stranica</a:t>
            </a:r>
            <a:endParaRPr lang="en-US" dirty="0" smtClean="0"/>
          </a:p>
          <a:p>
            <a:r>
              <a:rPr lang="hr-HR" dirty="0" smtClean="0"/>
              <a:t>Društvene Mreže</a:t>
            </a:r>
            <a:endParaRPr lang="en-US" dirty="0" smtClean="0"/>
          </a:p>
          <a:p>
            <a:pPr lvl="1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www.facebook.com/lionsclubs</a:t>
            </a:r>
          </a:p>
          <a:p>
            <a:pPr lvl="1"/>
            <a:r>
              <a:rPr lang="en-US" dirty="0" smtClean="0"/>
              <a:t>Twitter</a:t>
            </a:r>
          </a:p>
          <a:p>
            <a:pPr lvl="2"/>
            <a:r>
              <a:rPr lang="en-US" dirty="0" smtClean="0"/>
              <a:t>https://twitter.com/lionsclubsorg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669" y="838200"/>
            <a:ext cx="261334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0833" t="14375" r="20833" b="13959"/>
          <a:stretch>
            <a:fillRect/>
          </a:stretch>
        </p:blipFill>
        <p:spPr bwMode="auto">
          <a:xfrm>
            <a:off x="5334000" y="3680732"/>
            <a:ext cx="3124200" cy="2398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Tko su </a:t>
            </a:r>
            <a:r>
              <a:rPr lang="hr-HR" dirty="0" err="1" smtClean="0"/>
              <a:t>Lionsi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Lions</a:t>
            </a:r>
            <a:r>
              <a:rPr lang="hr-HR" sz="3200" dirty="0" smtClean="0"/>
              <a:t>i su </a:t>
            </a:r>
            <a:r>
              <a:rPr lang="hr-HR" sz="3200" dirty="0" smtClean="0"/>
              <a:t>ljudi</a:t>
            </a:r>
            <a:r>
              <a:rPr lang="hr-HR" sz="3200" dirty="0" smtClean="0"/>
              <a:t> </a:t>
            </a:r>
            <a:r>
              <a:rPr lang="hr-HR" sz="3200" dirty="0" smtClean="0"/>
              <a:t>posvećeni služenju potrebitima</a:t>
            </a:r>
            <a:r>
              <a:rPr lang="en-US" sz="3200" dirty="0" smtClean="0"/>
              <a:t>, </a:t>
            </a:r>
            <a:r>
              <a:rPr lang="hr-HR" sz="3200" dirty="0" smtClean="0"/>
              <a:t>bilo u svojoj vlastitoj zajednici ili</a:t>
            </a:r>
            <a:r>
              <a:rPr lang="en-US" sz="3200" dirty="0" smtClean="0"/>
              <a:t> </a:t>
            </a:r>
            <a:r>
              <a:rPr lang="hr-HR" sz="3200" dirty="0" smtClean="0"/>
              <a:t>po cijelom svijetu</a:t>
            </a:r>
            <a:r>
              <a:rPr lang="en-US" sz="3200" dirty="0" smtClean="0"/>
              <a:t>.</a:t>
            </a:r>
            <a:endParaRPr lang="hr-HR" sz="3200" dirty="0" smtClean="0"/>
          </a:p>
          <a:p>
            <a:r>
              <a:rPr lang="hr-HR" sz="3200" dirty="0" smtClean="0"/>
              <a:t>Veća smo hum. organizacija od CK i Crvenog polumjeseca</a:t>
            </a:r>
            <a:endParaRPr lang="en-US" sz="3200" dirty="0" smtClean="0"/>
          </a:p>
          <a:p>
            <a:pPr lvl="1"/>
            <a:r>
              <a:rPr lang="hr-HR" sz="3200" dirty="0" smtClean="0"/>
              <a:t>Blizu </a:t>
            </a:r>
            <a:r>
              <a:rPr lang="en-US" sz="3200" dirty="0" smtClean="0"/>
              <a:t>1</a:t>
            </a:r>
            <a:r>
              <a:rPr lang="hr-HR" sz="3200" dirty="0" smtClean="0"/>
              <a:t>,</a:t>
            </a:r>
            <a:r>
              <a:rPr lang="en-US" sz="3200" dirty="0" smtClean="0"/>
              <a:t>4 </a:t>
            </a:r>
            <a:r>
              <a:rPr lang="hr-HR" sz="3200" dirty="0" smtClean="0"/>
              <a:t>milijuna </a:t>
            </a:r>
          </a:p>
          <a:p>
            <a:pPr lvl="1">
              <a:buNone/>
            </a:pPr>
            <a:r>
              <a:rPr lang="hr-HR" sz="3200" dirty="0" smtClean="0"/>
              <a:t>         članova</a:t>
            </a:r>
            <a:endParaRPr lang="en-US" sz="3200" dirty="0" smtClean="0"/>
          </a:p>
          <a:p>
            <a:pPr lvl="1"/>
            <a:r>
              <a:rPr lang="hr-HR" sz="3200" dirty="0" smtClean="0"/>
              <a:t>Preko </a:t>
            </a:r>
            <a:r>
              <a:rPr lang="en-US" sz="3200" dirty="0" smtClean="0"/>
              <a:t>200 </a:t>
            </a:r>
            <a:r>
              <a:rPr lang="hr-HR" sz="3200" dirty="0" smtClean="0"/>
              <a:t>zemalja</a:t>
            </a:r>
            <a:endParaRPr lang="en-US" sz="3200" dirty="0" smtClean="0"/>
          </a:p>
          <a:p>
            <a:pPr lvl="1"/>
            <a:r>
              <a:rPr lang="hr-HR" sz="3200" dirty="0" smtClean="0"/>
              <a:t>Više od </a:t>
            </a:r>
            <a:r>
              <a:rPr lang="en-US" sz="3200" dirty="0" smtClean="0"/>
              <a:t>46</a:t>
            </a:r>
            <a:r>
              <a:rPr lang="hr-HR" sz="3200" dirty="0" smtClean="0"/>
              <a:t>.</a:t>
            </a:r>
            <a:r>
              <a:rPr lang="en-US" sz="3200" dirty="0" smtClean="0"/>
              <a:t>000 </a:t>
            </a:r>
            <a:endParaRPr lang="hr-HR" sz="3200" dirty="0" smtClean="0"/>
          </a:p>
          <a:p>
            <a:pPr lvl="1">
              <a:buNone/>
            </a:pPr>
            <a:r>
              <a:rPr lang="hr-HR" sz="3200" dirty="0" smtClean="0"/>
              <a:t>         klubova</a:t>
            </a:r>
            <a:endParaRPr lang="en-US" sz="32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" name="Picture 2" descr="C:\Documents and Settings\KHeyne\My Documents\My Pictures\LCI Photos\Group Photos\t0101.JPG"/>
          <p:cNvPicPr>
            <a:picLocks noChangeAspect="1" noChangeArrowheads="1"/>
          </p:cNvPicPr>
          <p:nvPr/>
        </p:nvPicPr>
        <p:blipFill>
          <a:blip r:embed="rId2" cstate="print"/>
          <a:srcRect l="4804" r="6641"/>
          <a:stretch>
            <a:fillRect/>
          </a:stretch>
        </p:blipFill>
        <p:spPr bwMode="auto">
          <a:xfrm>
            <a:off x="5029200" y="3762756"/>
            <a:ext cx="3688080" cy="276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 smtClean="0"/>
              <a:t>KAKO RADITI I PONAŠATI SE U </a:t>
            </a:r>
            <a:r>
              <a:rPr lang="hr-HR" dirty="0" err="1" smtClean="0"/>
              <a:t>Lionsima</a:t>
            </a:r>
            <a:r>
              <a:rPr lang="hr-HR" dirty="0" smtClean="0"/>
              <a:t>   - UČIMO OD GUSAKA</a:t>
            </a:r>
            <a:endParaRPr lang="hr-HR" dirty="0"/>
          </a:p>
        </p:txBody>
      </p:sp>
      <p:pic>
        <p:nvPicPr>
          <p:cNvPr id="4" name="Picture 2" descr="http://t3.gstatic.com/images?q=tbn:ANd9GcT6JV1jBCQNrhPz4qefdmrIY3QsykBXXu-Q5kGe2_q3D_sCUByPz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97058" cy="52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752600" y="3352800"/>
            <a:ext cx="670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Činjenica br. 1: 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Svaki puta kada guska zamahne krilima, stvara „uzgon” pticama koje lete iza nje. Letom u „V” formaciji, dolet cijelog jata je 71% dulji nego kada bi svaka ptica letjela sama!</a:t>
            </a:r>
          </a:p>
          <a:p>
            <a:r>
              <a:rPr lang="hr-HR" sz="2800" b="1" dirty="0" smtClean="0">
                <a:solidFill>
                  <a:schemeClr val="bg1"/>
                </a:solidFill>
              </a:rPr>
              <a:t>Lekcija: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ions_logo_DRAGICEVIC_web.jpg"/>
          <p:cNvSpPr>
            <a:spLocks noChangeAspect="1" noChangeArrowheads="1"/>
          </p:cNvSpPr>
          <p:nvPr/>
        </p:nvSpPr>
        <p:spPr bwMode="auto">
          <a:xfrm>
            <a:off x="95250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0"/>
            <a:ext cx="5121425" cy="1286002"/>
          </a:xfrm>
        </p:spPr>
        <p:txBody>
          <a:bodyPr/>
          <a:lstStyle/>
          <a:p>
            <a:pPr algn="l"/>
            <a:r>
              <a:rPr lang="hr-HR" dirty="0" smtClean="0"/>
              <a:t>Učimo od gusaka</a:t>
            </a:r>
            <a:endParaRPr lang="hr-HR" dirty="0"/>
          </a:p>
        </p:txBody>
      </p:sp>
      <p:pic>
        <p:nvPicPr>
          <p:cNvPr id="3074" name="Picture 2" descr="http://t3.gstatic.com/images?q=tbn:ANd9GcTBDDgZygHF7rLM8kERE3P0haK7qabzRxvK0vfXFumQd5uQcN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80532"/>
            <a:ext cx="7350235" cy="50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16824" cy="367240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r-HR" sz="2800" b="1" dirty="0" smtClean="0">
                <a:solidFill>
                  <a:schemeClr val="tx1"/>
                </a:solidFill>
              </a:rPr>
              <a:t>Činjenica br. 2: </a:t>
            </a:r>
          </a:p>
          <a:p>
            <a:pPr algn="l"/>
            <a:r>
              <a:rPr lang="hr-HR" sz="2800" dirty="0" smtClean="0">
                <a:solidFill>
                  <a:schemeClr val="bg1"/>
                </a:solidFill>
              </a:rPr>
              <a:t>Svaki puta kada jedna od gusaka ispadne iz formacije, odjednom osjeti otpor i napor samostalnog letenja. Brzo se vraća u formaciju kako bi koristila prednosti snage uzgona ptice koja leti odmah ispred nje.</a:t>
            </a:r>
          </a:p>
          <a:p>
            <a:pPr algn="l"/>
            <a:r>
              <a:rPr lang="hr-HR" sz="2800" b="1" dirty="0" smtClean="0">
                <a:solidFill>
                  <a:schemeClr val="tx1"/>
                </a:solidFill>
              </a:rPr>
              <a:t>Lekcija: 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3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ions_logo_DRAGICEVIC_web.jpg"/>
          <p:cNvSpPr>
            <a:spLocks noChangeAspect="1" noChangeArrowheads="1"/>
          </p:cNvSpPr>
          <p:nvPr/>
        </p:nvSpPr>
        <p:spPr bwMode="auto">
          <a:xfrm>
            <a:off x="95250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2663" y="342799"/>
            <a:ext cx="5121425" cy="1286002"/>
          </a:xfrm>
        </p:spPr>
        <p:txBody>
          <a:bodyPr/>
          <a:lstStyle/>
          <a:p>
            <a:pPr algn="l"/>
            <a:r>
              <a:rPr lang="hr-HR" dirty="0" smtClean="0"/>
              <a:t>Učimo od gusaka</a:t>
            </a:r>
            <a:endParaRPr lang="hr-HR" dirty="0"/>
          </a:p>
        </p:txBody>
      </p:sp>
      <p:pic>
        <p:nvPicPr>
          <p:cNvPr id="4098" name="Picture 2" descr="http://farm3.static.flickr.com/2015/2076815288_651368f7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7198213" cy="48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16824" cy="36724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sz="2800" b="1" dirty="0" smtClean="0">
                <a:solidFill>
                  <a:schemeClr val="bg1"/>
                </a:solidFill>
              </a:rPr>
              <a:t>Činjenica br. 3: </a:t>
            </a:r>
          </a:p>
          <a:p>
            <a:pPr algn="l"/>
            <a:r>
              <a:rPr lang="hr-HR" sz="2800" dirty="0" smtClean="0">
                <a:solidFill>
                  <a:schemeClr val="bg1"/>
                </a:solidFill>
              </a:rPr>
              <a:t>Kada se vodeća ptica umori, vraća se na zaleđe jata kako bi koristila snagu uzgona ptice koja leti neposredno ispred nje.</a:t>
            </a:r>
          </a:p>
          <a:p>
            <a:pPr algn="l"/>
            <a:r>
              <a:rPr lang="hr-HR" sz="2800" b="1" dirty="0" smtClean="0">
                <a:solidFill>
                  <a:schemeClr val="bg1"/>
                </a:solidFill>
              </a:rPr>
              <a:t>Lekcija: </a:t>
            </a:r>
            <a:r>
              <a:rPr lang="hr-HR" sz="2800" b="1" dirty="0" smtClean="0">
                <a:solidFill>
                  <a:srgbClr val="FFC00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hr-H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9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ions_logo_DRAGICEVIC_web.jpg"/>
          <p:cNvSpPr>
            <a:spLocks noChangeAspect="1" noChangeArrowheads="1"/>
          </p:cNvSpPr>
          <p:nvPr/>
        </p:nvSpPr>
        <p:spPr bwMode="auto">
          <a:xfrm>
            <a:off x="95250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mali logo Dragičevi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271" y="332656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2663" y="342799"/>
            <a:ext cx="5121425" cy="1286002"/>
          </a:xfrm>
        </p:spPr>
        <p:txBody>
          <a:bodyPr/>
          <a:lstStyle/>
          <a:p>
            <a:pPr algn="l"/>
            <a:r>
              <a:rPr lang="hr-HR" dirty="0" smtClean="0"/>
              <a:t>Učimo od gusaka</a:t>
            </a:r>
            <a:endParaRPr lang="hr-HR" dirty="0"/>
          </a:p>
        </p:txBody>
      </p:sp>
      <p:pic>
        <p:nvPicPr>
          <p:cNvPr id="5124" name="Picture 4" descr="http://lh5.ggpht.com/_3m47qvqwkAc/TXPLirmD_kI/AAAAAAAA0Ew/g2c1Q3jkUf4/gees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7" y="1684241"/>
            <a:ext cx="7525271" cy="43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16824" cy="3672408"/>
          </a:xfrm>
        </p:spPr>
        <p:txBody>
          <a:bodyPr>
            <a:normAutofit fontScale="92500"/>
          </a:bodyPr>
          <a:lstStyle/>
          <a:p>
            <a:pPr algn="l"/>
            <a:r>
              <a:rPr lang="hr-HR" sz="2800" b="1" dirty="0" smtClean="0">
                <a:solidFill>
                  <a:schemeClr val="bg1"/>
                </a:solidFill>
              </a:rPr>
              <a:t>Činjenica br. 4: </a:t>
            </a:r>
          </a:p>
          <a:p>
            <a:pPr algn="l"/>
            <a:r>
              <a:rPr lang="hr-HR" sz="2800" dirty="0" smtClean="0">
                <a:solidFill>
                  <a:schemeClr val="bg1"/>
                </a:solidFill>
              </a:rPr>
              <a:t>Guske, kada lete u formaciji, gaču glasno, kako bi ohrabrile one ispred da ne smanjuju brzinu.</a:t>
            </a:r>
          </a:p>
          <a:p>
            <a:pPr algn="l"/>
            <a:r>
              <a:rPr lang="hr-HR" sz="2800" b="1" dirty="0" smtClean="0">
                <a:solidFill>
                  <a:schemeClr val="bg1"/>
                </a:solidFill>
              </a:rPr>
              <a:t>Lekcija: </a:t>
            </a:r>
            <a:r>
              <a:rPr lang="hr-HR" sz="2800" b="1" dirty="0" smtClean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9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ions_logo_DRAGICEVIC_web.jpg"/>
          <p:cNvSpPr>
            <a:spLocks noChangeAspect="1" noChangeArrowheads="1"/>
          </p:cNvSpPr>
          <p:nvPr/>
        </p:nvSpPr>
        <p:spPr bwMode="auto">
          <a:xfrm>
            <a:off x="95250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mali logo Dragičevi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271" y="332656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342799"/>
            <a:ext cx="4602088" cy="952601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Učimo od gusaka</a:t>
            </a:r>
            <a:endParaRPr lang="hr-HR" dirty="0"/>
          </a:p>
        </p:txBody>
      </p:sp>
      <p:pic>
        <p:nvPicPr>
          <p:cNvPr id="6146" name="Picture 2" descr="http://t3.gstatic.com/images?q=tbn:ANd9GcR9XcTWZ7loAN4rvGjZMaMiOG0LtAPXEe3bnFWTAKyhRp8W7o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5"/>
            <a:ext cx="3884240" cy="245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7033592" cy="3429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Činjenica br. 5: </a:t>
            </a:r>
          </a:p>
          <a:p>
            <a:pPr algn="l"/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Kada se Guska razboli ili ozlijedi, dvije se druge guske izdvajaju iz jata, slijede ju dolje do tla da bi pomogle i pružile zaštitu. S njom ostaju dok ne ugine ili dok ponovo ne poleti. Tada se priključe drugoj formaciji ili sustignu svoje jato.</a:t>
            </a:r>
          </a:p>
          <a:p>
            <a:pPr algn="l"/>
            <a:r>
              <a:rPr lang="hr-HR" sz="2800" b="1" dirty="0" smtClean="0">
                <a:solidFill>
                  <a:schemeClr val="tx1"/>
                </a:solidFill>
              </a:rPr>
              <a:t>Lekcija: ………………………………………………………………………………………………………………………………………………………………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Dobrodošli u naš </a:t>
            </a:r>
            <a:r>
              <a:rPr lang="hr-HR" dirty="0" err="1" smtClean="0"/>
              <a:t>Lions</a:t>
            </a:r>
            <a:r>
              <a:rPr lang="hr-HR" dirty="0" smtClean="0"/>
              <a:t> Klub</a:t>
            </a:r>
            <a:r>
              <a:rPr dirty="0" smtClean="0"/>
              <a:t>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Izvolite pitanja?</a:t>
            </a:r>
          </a:p>
          <a:p>
            <a:r>
              <a:rPr lang="hr-HR" dirty="0" smtClean="0"/>
              <a:t>Kakvo jato želite da bude naš klub?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dirty="0" smtClean="0"/>
              <a:t> Lions</a:t>
            </a:r>
            <a:r>
              <a:rPr lang="hr-HR" dirty="0" smtClean="0"/>
              <a:t>i imaju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/>
              <a:t>Vizija</a:t>
            </a:r>
            <a:r>
              <a:rPr lang="en-US" b="1" dirty="0" smtClean="0"/>
              <a:t>: </a:t>
            </a:r>
            <a:r>
              <a:rPr lang="hr-HR" dirty="0" smtClean="0"/>
              <a:t>Biti globalni lider u služenju zajednici humanitarnim potrebama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hr-HR" b="1" dirty="0" smtClean="0"/>
              <a:t>Misija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hr-HR" dirty="0" smtClean="0"/>
              <a:t>Osnažiti volontere da služe svojoj zajednici</a:t>
            </a:r>
            <a:r>
              <a:rPr lang="en-US" dirty="0" smtClean="0"/>
              <a:t>, </a:t>
            </a:r>
            <a:r>
              <a:rPr lang="hr-HR" dirty="0" smtClean="0"/>
              <a:t>zadovoljavaju humanitarne potrebe</a:t>
            </a:r>
            <a:r>
              <a:rPr lang="en-US" dirty="0" smtClean="0"/>
              <a:t>, </a:t>
            </a:r>
            <a:r>
              <a:rPr lang="hr-HR" dirty="0" smtClean="0"/>
              <a:t>osnažuju mir i </a:t>
            </a:r>
            <a:r>
              <a:rPr lang="en-US" dirty="0" smtClean="0"/>
              <a:t> </a:t>
            </a:r>
            <a:r>
              <a:rPr lang="hr-HR" dirty="0" smtClean="0"/>
              <a:t>promiču međunarodno</a:t>
            </a:r>
            <a:r>
              <a:rPr lang="en-US" dirty="0" smtClean="0"/>
              <a:t> </a:t>
            </a:r>
            <a:r>
              <a:rPr lang="hr-HR" dirty="0" smtClean="0"/>
              <a:t>razumijevanje kroz </a:t>
            </a:r>
            <a:r>
              <a:rPr lang="hr-HR" dirty="0" err="1" smtClean="0"/>
              <a:t>Lions</a:t>
            </a:r>
            <a:r>
              <a:rPr lang="hr-HR" dirty="0" smtClean="0"/>
              <a:t> klubove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Motto: </a:t>
            </a:r>
            <a:r>
              <a:rPr lang="en-US" dirty="0" smtClean="0"/>
              <a:t>“</a:t>
            </a:r>
            <a:r>
              <a:rPr lang="hr-HR" dirty="0" smtClean="0"/>
              <a:t>Mi služimo” („</a:t>
            </a:r>
            <a:r>
              <a:rPr lang="en-US" dirty="0" smtClean="0"/>
              <a:t>We Serve”</a:t>
            </a:r>
            <a:r>
              <a:rPr lang="hr-HR" dirty="0" smtClean="0"/>
              <a:t>)</a:t>
            </a:r>
            <a:endParaRPr lang="en-US" b="1" dirty="0" smtClean="0"/>
          </a:p>
          <a:p>
            <a:r>
              <a:rPr lang="hr-HR" b="1" dirty="0" smtClean="0"/>
              <a:t>Etički kodeks:</a:t>
            </a:r>
            <a:r>
              <a:rPr lang="en-US" b="1" dirty="0" smtClean="0"/>
              <a:t> </a:t>
            </a:r>
            <a:r>
              <a:rPr lang="en-US" dirty="0" smtClean="0"/>
              <a:t>LCI </a:t>
            </a:r>
            <a:r>
              <a:rPr lang="hr-HR" dirty="0" smtClean="0"/>
              <a:t>ima etički kodeks koji postavlja standarde kojima </a:t>
            </a:r>
            <a:r>
              <a:rPr lang="hr-HR" dirty="0" err="1" smtClean="0"/>
              <a:t>Lionsi</a:t>
            </a:r>
            <a:r>
              <a:rPr lang="hr-HR" dirty="0" smtClean="0"/>
              <a:t> trebaju težiti i koje trebaju slijediti</a:t>
            </a:r>
            <a:r>
              <a:rPr lang="en-US" dirty="0" smtClean="0"/>
              <a:t>.</a:t>
            </a:r>
          </a:p>
          <a:p>
            <a:r>
              <a:rPr lang="hr-HR" b="1" dirty="0" smtClean="0"/>
              <a:t>CIljevi</a:t>
            </a:r>
            <a:r>
              <a:rPr lang="en-US" b="1" dirty="0" smtClean="0"/>
              <a:t>: </a:t>
            </a:r>
            <a:r>
              <a:rPr lang="en-US" dirty="0" smtClean="0"/>
              <a:t>LCI </a:t>
            </a:r>
            <a:r>
              <a:rPr lang="hr-HR" dirty="0" smtClean="0"/>
              <a:t>ima popis ciljeva kako bi se provelo ono zbog čega </a:t>
            </a:r>
            <a:r>
              <a:rPr lang="en-US" dirty="0" smtClean="0"/>
              <a:t>Lions </a:t>
            </a:r>
            <a:r>
              <a:rPr lang="hr-HR" dirty="0" smtClean="0"/>
              <a:t>klubovi postoje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Članstvo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Dobrobiti članstva u </a:t>
            </a:r>
            <a:r>
              <a:rPr lang="en-US" dirty="0" smtClean="0"/>
              <a:t>Lions </a:t>
            </a:r>
            <a:r>
              <a:rPr lang="hr-HR" dirty="0" smtClean="0"/>
              <a:t>klubu su brojne</a:t>
            </a:r>
            <a:r>
              <a:rPr lang="en-US" dirty="0" smtClean="0"/>
              <a:t>, </a:t>
            </a:r>
            <a:r>
              <a:rPr lang="hr-HR" dirty="0" smtClean="0"/>
              <a:t>i uključuju</a:t>
            </a:r>
            <a:r>
              <a:rPr lang="en-US" dirty="0" smtClean="0"/>
              <a:t>:</a:t>
            </a:r>
          </a:p>
          <a:p>
            <a:pPr marL="915988"/>
            <a:r>
              <a:rPr lang="hr-HR" dirty="0" smtClean="0"/>
              <a:t>Pomaganje potrebitima</a:t>
            </a:r>
            <a:endParaRPr lang="en-US" dirty="0" smtClean="0"/>
          </a:p>
          <a:p>
            <a:pPr marL="915988"/>
            <a:r>
              <a:rPr lang="hr-HR" dirty="0" smtClean="0"/>
              <a:t>Promijeniti stvari u tvojoj zajednici</a:t>
            </a:r>
            <a:endParaRPr lang="en-US" dirty="0" smtClean="0"/>
          </a:p>
          <a:p>
            <a:pPr marL="915988"/>
            <a:r>
              <a:rPr lang="hr-HR" dirty="0" smtClean="0"/>
              <a:t>Imati utjecaj na potrebite u cijelom svijetu</a:t>
            </a:r>
            <a:endParaRPr lang="en-US" dirty="0" smtClean="0"/>
          </a:p>
          <a:p>
            <a:pPr marL="915988"/>
            <a:r>
              <a:rPr lang="hr-HR" dirty="0" smtClean="0"/>
              <a:t>Razvijanje vještine vođenja</a:t>
            </a:r>
            <a:endParaRPr lang="en-US" dirty="0" smtClean="0"/>
          </a:p>
          <a:p>
            <a:pPr marL="915988"/>
            <a:r>
              <a:rPr lang="hr-HR" dirty="0" smtClean="0"/>
              <a:t>Poboljšavanje komunikacijskih vještina</a:t>
            </a:r>
            <a:endParaRPr lang="en-US" dirty="0" smtClean="0"/>
          </a:p>
          <a:p>
            <a:pPr marL="915988"/>
            <a:r>
              <a:rPr lang="hr-HR" dirty="0" smtClean="0"/>
              <a:t>Korištenje vještina planiranja i organiziranja</a:t>
            </a:r>
            <a:endParaRPr lang="en-US" dirty="0" smtClean="0"/>
          </a:p>
          <a:p>
            <a:pPr marL="915988"/>
            <a:r>
              <a:rPr lang="hr-HR" dirty="0" smtClean="0"/>
              <a:t>Praktično raditi na zadovoljenju potreba zajednice</a:t>
            </a:r>
            <a:endParaRPr lang="en-US" dirty="0" smtClean="0"/>
          </a:p>
          <a:p>
            <a:pPr marL="915988"/>
            <a:r>
              <a:rPr lang="hr-HR" dirty="0" smtClean="0"/>
              <a:t>Upoznavanje novih ljudi</a:t>
            </a:r>
            <a:endParaRPr lang="en-US" dirty="0" smtClean="0"/>
          </a:p>
          <a:p>
            <a:pPr marL="915988"/>
            <a:r>
              <a:rPr lang="hr-HR" dirty="0" smtClean="0"/>
              <a:t>Mogućnosti umrežavanja</a:t>
            </a:r>
            <a:endParaRPr lang="en-US" dirty="0" smtClean="0"/>
          </a:p>
          <a:p>
            <a:pPr marL="915988"/>
            <a:r>
              <a:rPr lang="hr-HR" dirty="0" smtClean="0"/>
              <a:t>Mogućnosti putovanja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	     LIONS KLUB POREČ 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345" r="23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Povijest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200" dirty="0" smtClean="0"/>
              <a:t>Godina</a:t>
            </a:r>
            <a:r>
              <a:rPr lang="en-US" sz="3200" dirty="0" smtClean="0"/>
              <a:t> </a:t>
            </a:r>
            <a:r>
              <a:rPr lang="hr-HR" sz="3200" dirty="0" smtClean="0"/>
              <a:t>potvrde (</a:t>
            </a:r>
            <a:r>
              <a:rPr lang="hr-HR" sz="3200" dirty="0" err="1" smtClean="0"/>
              <a:t>charter</a:t>
            </a:r>
            <a:r>
              <a:rPr lang="hr-HR" sz="3200" dirty="0" smtClean="0"/>
              <a:t>)</a:t>
            </a:r>
            <a:r>
              <a:rPr lang="en-US" sz="3200" dirty="0" smtClean="0"/>
              <a:t>:</a:t>
            </a: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       22.svibnja 1999 g.</a:t>
            </a:r>
            <a:endParaRPr lang="en-US" sz="3200" dirty="0" smtClean="0"/>
          </a:p>
          <a:p>
            <a:r>
              <a:rPr lang="hr-HR" sz="3200" dirty="0" smtClean="0"/>
              <a:t>Broj </a:t>
            </a:r>
            <a:r>
              <a:rPr lang="hr-HR" sz="3200" dirty="0" err="1" smtClean="0"/>
              <a:t>charter</a:t>
            </a:r>
            <a:r>
              <a:rPr lang="hr-HR" sz="3200" dirty="0" smtClean="0"/>
              <a:t> članova</a:t>
            </a:r>
            <a:r>
              <a:rPr lang="en-US" sz="3200" dirty="0" smtClean="0"/>
              <a:t>:</a:t>
            </a:r>
            <a:r>
              <a:rPr lang="hr-HR" sz="3200" dirty="0" smtClean="0"/>
              <a:t>8 članova</a:t>
            </a:r>
            <a:endParaRPr lang="en-US" sz="3200" dirty="0" smtClean="0"/>
          </a:p>
          <a:p>
            <a:r>
              <a:rPr lang="hr-HR" sz="3200" dirty="0" smtClean="0"/>
              <a:t>Klubovi koje sponzoriramo</a:t>
            </a:r>
            <a:r>
              <a:rPr lang="en-US" sz="3200" dirty="0" smtClean="0"/>
              <a:t>:</a:t>
            </a: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         LC Novigrad</a:t>
            </a:r>
            <a:endParaRPr lang="en-US" sz="3200" dirty="0" smtClean="0"/>
          </a:p>
          <a:p>
            <a:r>
              <a:rPr lang="hr-HR" sz="3200" dirty="0" smtClean="0"/>
              <a:t>Važne nagrade i postignuća</a:t>
            </a:r>
            <a:r>
              <a:rPr lang="en-US" sz="3200" dirty="0" smtClean="0"/>
              <a:t>:</a:t>
            </a: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5 članova  priznanje </a:t>
            </a:r>
            <a:r>
              <a:rPr lang="hr-HR" sz="3200" dirty="0" err="1" smtClean="0"/>
              <a:t>Melvin</a:t>
            </a:r>
            <a:r>
              <a:rPr lang="hr-HR" sz="3200" dirty="0" smtClean="0"/>
              <a:t> </a:t>
            </a:r>
            <a:r>
              <a:rPr lang="hr-HR" sz="3200" dirty="0" err="1" smtClean="0"/>
              <a:t>Jones</a:t>
            </a:r>
            <a:r>
              <a:rPr lang="hr-HR" sz="3200" dirty="0" smtClean="0"/>
              <a:t> i klub - nagrada grada Poreča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Dužnosnici kluba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Predsjednik</a:t>
            </a:r>
            <a:r>
              <a:rPr lang="en-US" dirty="0" smtClean="0"/>
              <a:t>:</a:t>
            </a:r>
            <a:r>
              <a:rPr lang="hr-HR" dirty="0" smtClean="0"/>
              <a:t>Sandra Jagodin</a:t>
            </a:r>
            <a:endParaRPr lang="en-US" dirty="0" smtClean="0"/>
          </a:p>
          <a:p>
            <a:r>
              <a:rPr lang="hr-HR" dirty="0" smtClean="0"/>
              <a:t>Prošlogodišnja predsjednica:Fedora Zorić-Franke</a:t>
            </a:r>
            <a:endParaRPr lang="en-US" dirty="0" smtClean="0"/>
          </a:p>
          <a:p>
            <a:r>
              <a:rPr lang="hr-HR" dirty="0" smtClean="0"/>
              <a:t>Dopredsjednici</a:t>
            </a:r>
            <a:r>
              <a:rPr lang="en-US" dirty="0" smtClean="0"/>
              <a:t>:</a:t>
            </a:r>
            <a:r>
              <a:rPr lang="hr-HR" dirty="0" smtClean="0"/>
              <a:t>Savo Krajcar,Franko Palma,Gordana Lalić</a:t>
            </a:r>
            <a:endParaRPr lang="en-US" dirty="0" smtClean="0"/>
          </a:p>
          <a:p>
            <a:r>
              <a:rPr lang="hr-HR" dirty="0" smtClean="0"/>
              <a:t>Tajnik</a:t>
            </a:r>
            <a:r>
              <a:rPr lang="en-US" dirty="0" smtClean="0"/>
              <a:t>:</a:t>
            </a:r>
            <a:r>
              <a:rPr lang="hr-HR" dirty="0" smtClean="0"/>
              <a:t>Mirjana Bjelica</a:t>
            </a:r>
            <a:endParaRPr lang="en-US" dirty="0" smtClean="0"/>
          </a:p>
          <a:p>
            <a:r>
              <a:rPr lang="hr-HR" dirty="0" smtClean="0"/>
              <a:t>Rizničar</a:t>
            </a:r>
            <a:r>
              <a:rPr lang="en-US" dirty="0" smtClean="0"/>
              <a:t>:</a:t>
            </a:r>
            <a:r>
              <a:rPr lang="hr-HR" dirty="0" smtClean="0"/>
              <a:t>Zora Palmić</a:t>
            </a:r>
          </a:p>
          <a:p>
            <a:r>
              <a:rPr lang="hr-HR" dirty="0" smtClean="0"/>
              <a:t>Ceremonijar:Silvano </a:t>
            </a:r>
            <a:r>
              <a:rPr lang="hr-HR" dirty="0" err="1" smtClean="0"/>
              <a:t>Ritossa</a:t>
            </a:r>
            <a:endParaRPr lang="en-US" dirty="0" smtClean="0"/>
          </a:p>
          <a:p>
            <a:r>
              <a:rPr lang="hr-HR" dirty="0" smtClean="0"/>
              <a:t>Čuvar pečata:Fedora Zorić-Franke</a:t>
            </a:r>
            <a:endParaRPr lang="en-US" dirty="0" smtClean="0"/>
          </a:p>
          <a:p>
            <a:r>
              <a:rPr lang="hr-HR" dirty="0" smtClean="0"/>
              <a:t>Predsjedavajući za članstvo</a:t>
            </a:r>
            <a:r>
              <a:rPr lang="en-US" dirty="0" smtClean="0"/>
              <a:t>:</a:t>
            </a:r>
            <a:r>
              <a:rPr lang="hr-HR" dirty="0" smtClean="0"/>
              <a:t>Mirko Jerković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Tradicije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Kum kluba PID Bojan Šober</a:t>
            </a:r>
          </a:p>
          <a:p>
            <a:r>
              <a:rPr lang="hr-HR" dirty="0" smtClean="0"/>
              <a:t>Bratski klubovi </a:t>
            </a:r>
            <a:r>
              <a:rPr lang="hr-HR" dirty="0" err="1" smtClean="0"/>
              <a:t>Forli</a:t>
            </a:r>
            <a:r>
              <a:rPr lang="hr-HR" dirty="0" smtClean="0"/>
              <a:t> iz Italije i Lc </a:t>
            </a:r>
            <a:r>
              <a:rPr lang="hr-HR" dirty="0" err="1" smtClean="0"/>
              <a:t>Sv.Vlaho</a:t>
            </a:r>
            <a:r>
              <a:rPr lang="hr-HR" dirty="0" smtClean="0"/>
              <a:t> iz Dubrovnika</a:t>
            </a:r>
          </a:p>
          <a:p>
            <a:r>
              <a:rPr lang="hr-HR" dirty="0" smtClean="0"/>
              <a:t>Najznačajnije aktivnosti</a:t>
            </a:r>
          </a:p>
          <a:p>
            <a:r>
              <a:rPr lang="hr-HR" dirty="0" smtClean="0"/>
              <a:t>Lions bal</a:t>
            </a:r>
          </a:p>
          <a:p>
            <a:r>
              <a:rPr lang="hr-HR" dirty="0" smtClean="0"/>
              <a:t>Kasice za dobrovoljne priloge</a:t>
            </a:r>
          </a:p>
          <a:p>
            <a:r>
              <a:rPr lang="hr-HR" dirty="0" smtClean="0"/>
              <a:t>Prikupljanje knjiga</a:t>
            </a:r>
          </a:p>
          <a:p>
            <a:r>
              <a:rPr lang="hr-HR" dirty="0" smtClean="0"/>
              <a:t>Lions nagrada za mladog gitaristu</a:t>
            </a:r>
          </a:p>
          <a:p>
            <a:r>
              <a:rPr lang="hr-HR" dirty="0" smtClean="0"/>
              <a:t>Briga za slijepe</a:t>
            </a:r>
          </a:p>
          <a:p>
            <a:r>
              <a:rPr lang="hr-HR" dirty="0" smtClean="0"/>
              <a:t>Briga za socijalno ugrožene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LCI Ec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1622</Words>
  <Application>Microsoft Office PowerPoint</Application>
  <PresentationFormat>Prikaz na zaslonu (4:3)</PresentationFormat>
  <Paragraphs>263</Paragraphs>
  <Slides>35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35</vt:i4>
      </vt:variant>
    </vt:vector>
  </HeadingPairs>
  <TitlesOfParts>
    <vt:vector size="37" baseType="lpstr">
      <vt:lpstr>LCI Eco Template</vt:lpstr>
      <vt:lpstr>Bogatstvo</vt:lpstr>
      <vt:lpstr>Orijentacija novog člana</vt:lpstr>
      <vt:lpstr>Sažetak Orijentacije novog člana</vt:lpstr>
      <vt:lpstr>Tko su Lionsi</vt:lpstr>
      <vt:lpstr> Lionsi imaju</vt:lpstr>
      <vt:lpstr>Članstvo</vt:lpstr>
      <vt:lpstr>      LIONS KLUB POREČ </vt:lpstr>
      <vt:lpstr>Povijest</vt:lpstr>
      <vt:lpstr>Dužnosnici kluba</vt:lpstr>
      <vt:lpstr>Tradicije</vt:lpstr>
      <vt:lpstr>Izbori</vt:lpstr>
      <vt:lpstr>Aktivnosti služenja i prikupljanja sredstava</vt:lpstr>
      <vt:lpstr>Sastanci</vt:lpstr>
      <vt:lpstr>Obveze i budžeti</vt:lpstr>
      <vt:lpstr>Kako komuniciramo</vt:lpstr>
      <vt:lpstr>Distrikt i spojeni Distrikt</vt:lpstr>
      <vt:lpstr>Organizacijska struktura</vt:lpstr>
      <vt:lpstr> Distrikt 126 HRVATSKA</vt:lpstr>
      <vt:lpstr>Konvencija Distrikta</vt:lpstr>
      <vt:lpstr>Kako komuniciraju Distrikt i spojeni Distrikt</vt:lpstr>
      <vt:lpstr>Lions Clubs International</vt:lpstr>
      <vt:lpstr>Povijest</vt:lpstr>
      <vt:lpstr>Ime i Logo</vt:lpstr>
      <vt:lpstr>Organizacijska struktura</vt:lpstr>
      <vt:lpstr>Međunarodna Konvencija</vt:lpstr>
      <vt:lpstr>Međunarodno Glavno Sjedište</vt:lpstr>
      <vt:lpstr>Lions Clubs International Foundation (LCIF)</vt:lpstr>
      <vt:lpstr>Vodstvo</vt:lpstr>
      <vt:lpstr>Aktivnosti Pomaganja</vt:lpstr>
      <vt:lpstr>Komunikacije</vt:lpstr>
      <vt:lpstr>KAKO RADITI I PONAŠATI SE U Lionsima   - UČIMO OD GUSAKA</vt:lpstr>
      <vt:lpstr>Učimo od gusaka</vt:lpstr>
      <vt:lpstr>Učimo od gusaka</vt:lpstr>
      <vt:lpstr>Učimo od gusaka</vt:lpstr>
      <vt:lpstr>Učimo od gusaka</vt:lpstr>
      <vt:lpstr>Dobrodošli u naš Lions Klub!</vt:lpstr>
    </vt:vector>
  </TitlesOfParts>
  <Company>Lions Clubs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Heyne</dc:creator>
  <cp:lastModifiedBy>Zlatko</cp:lastModifiedBy>
  <cp:revision>151</cp:revision>
  <dcterms:created xsi:type="dcterms:W3CDTF">2011-03-29T14:17:54Z</dcterms:created>
  <dcterms:modified xsi:type="dcterms:W3CDTF">2013-04-23T15:54:52Z</dcterms:modified>
</cp:coreProperties>
</file>